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480" r:id="rId2"/>
    <p:sldId id="593" r:id="rId3"/>
    <p:sldId id="482" r:id="rId4"/>
    <p:sldId id="483" r:id="rId5"/>
    <p:sldId id="594" r:id="rId6"/>
    <p:sldId id="575" r:id="rId7"/>
    <p:sldId id="576" r:id="rId8"/>
    <p:sldId id="595" r:id="rId9"/>
    <p:sldId id="598" r:id="rId10"/>
    <p:sldId id="597" r:id="rId11"/>
    <p:sldId id="577" r:id="rId12"/>
    <p:sldId id="599" r:id="rId13"/>
    <p:sldId id="600" r:id="rId14"/>
    <p:sldId id="601" r:id="rId15"/>
    <p:sldId id="605" r:id="rId16"/>
    <p:sldId id="578" r:id="rId17"/>
    <p:sldId id="603" r:id="rId18"/>
    <p:sldId id="602" r:id="rId19"/>
    <p:sldId id="608" r:id="rId20"/>
    <p:sldId id="607" r:id="rId21"/>
    <p:sldId id="606" r:id="rId22"/>
    <p:sldId id="579"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279" autoAdjust="0"/>
    <p:restoredTop sz="94660" autoAdjust="0"/>
  </p:normalViewPr>
  <p:slideViewPr>
    <p:cSldViewPr>
      <p:cViewPr>
        <p:scale>
          <a:sx n="60" d="100"/>
          <a:sy n="60" d="100"/>
        </p:scale>
        <p:origin x="1588" y="2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F06C513-DC3F-4DFA-8728-DAB6AED74028}" type="datetimeFigureOut">
              <a:rPr lang="en-US" smtClean="0"/>
              <a:pPr/>
              <a:t>12/28/2024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DC72D8-2D7B-4E65-8CB9-DEEA0A1D8015}" type="slidenum">
              <a:rPr lang="en-US" smtClean="0"/>
              <a:pPr/>
              <a:t>‹#›</a:t>
            </a:fld>
            <a:endParaRPr lang="en-US"/>
          </a:p>
        </p:txBody>
      </p:sp>
    </p:spTree>
    <p:extLst>
      <p:ext uri="{BB962C8B-B14F-4D97-AF65-F5344CB8AC3E}">
        <p14:creationId xmlns:p14="http://schemas.microsoft.com/office/powerpoint/2010/main" val="4040239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1000" r="-9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MINI PROJECT</a:t>
            </a:r>
          </a:p>
        </p:txBody>
      </p:sp>
      <p:sp>
        <p:nvSpPr>
          <p:cNvPr id="4" name="Freeform 16"/>
          <p:cNvSpPr>
            <a:spLocks noGrp="1"/>
          </p:cNvSpPr>
          <p:nvPr>
            <p:ph idx="1"/>
          </p:nvPr>
        </p:nvSpPr>
        <p:spPr bwMode="auto">
          <a:xfrm>
            <a:off x="0" y="3848971"/>
            <a:ext cx="4343400" cy="875429"/>
          </a:xfrm>
          <a:custGeom>
            <a:avLst/>
            <a:gdLst>
              <a:gd name="T0" fmla="*/ 0 w 4583"/>
              <a:gd name="T1" fmla="*/ 0 h 727"/>
              <a:gd name="T2" fmla="*/ 0 w 4583"/>
              <a:gd name="T3" fmla="*/ 2147483647 h 727"/>
              <a:gd name="T4" fmla="*/ 2147483647 w 4583"/>
              <a:gd name="T5" fmla="*/ 2147483647 h 727"/>
              <a:gd name="T6" fmla="*/ 2147483647 w 4583"/>
              <a:gd name="T7" fmla="*/ 0 h 727"/>
              <a:gd name="T8" fmla="*/ 0 w 4583"/>
              <a:gd name="T9" fmla="*/ 0 h 727"/>
              <a:gd name="T10" fmla="*/ 0 60000 65536"/>
              <a:gd name="T11" fmla="*/ 0 60000 65536"/>
              <a:gd name="T12" fmla="*/ 0 60000 65536"/>
              <a:gd name="T13" fmla="*/ 0 60000 65536"/>
              <a:gd name="T14" fmla="*/ 0 60000 65536"/>
              <a:gd name="T15" fmla="*/ 0 w 4583"/>
              <a:gd name="T16" fmla="*/ 0 h 727"/>
              <a:gd name="T17" fmla="*/ 4583 w 4583"/>
              <a:gd name="T18" fmla="*/ 727 h 727"/>
            </a:gdLst>
            <a:ahLst/>
            <a:cxnLst>
              <a:cxn ang="T10">
                <a:pos x="T0" y="T1"/>
              </a:cxn>
              <a:cxn ang="T11">
                <a:pos x="T2" y="T3"/>
              </a:cxn>
              <a:cxn ang="T12">
                <a:pos x="T4" y="T5"/>
              </a:cxn>
              <a:cxn ang="T13">
                <a:pos x="T6" y="T7"/>
              </a:cxn>
              <a:cxn ang="T14">
                <a:pos x="T8" y="T9"/>
              </a:cxn>
            </a:cxnLst>
            <a:rect l="T15" t="T16" r="T17" b="T18"/>
            <a:pathLst>
              <a:path w="4583" h="727">
                <a:moveTo>
                  <a:pt x="0" y="0"/>
                </a:moveTo>
                <a:lnTo>
                  <a:pt x="0" y="727"/>
                </a:lnTo>
                <a:lnTo>
                  <a:pt x="4583" y="727"/>
                </a:lnTo>
                <a:lnTo>
                  <a:pt x="4028" y="0"/>
                </a:lnTo>
                <a:lnTo>
                  <a:pt x="0" y="0"/>
                </a:lnTo>
                <a:close/>
              </a:path>
            </a:pathLst>
          </a:custGeom>
          <a:solidFill>
            <a:srgbClr val="F18B17">
              <a:alpha val="85097"/>
            </a:srgbClr>
          </a:solidFill>
          <a:ln w="9525">
            <a:noFill/>
            <a:miter lim="800000"/>
          </a:ln>
        </p:spPr>
        <p:txBody>
          <a:bodyPr>
            <a:normAutofit/>
          </a:bodyPr>
          <a:lstStyle/>
          <a:p>
            <a:pPr marL="0" indent="0" algn="ctr" eaLnBrk="1" hangingPunct="1">
              <a:buNone/>
            </a:pPr>
            <a:r>
              <a:rPr lang="en-IN" sz="2800" b="1" dirty="0">
                <a:solidFill>
                  <a:schemeClr val="bg1"/>
                </a:solidFill>
                <a:latin typeface="Museo 300" pitchFamily="50" charset="0"/>
                <a:ea typeface="Verdana" panose="020B0604030504040204" pitchFamily="34" charset="0"/>
                <a:cs typeface="Nirmala UI" panose="020B0502040204020203" pitchFamily="34" charset="0"/>
              </a:rPr>
              <a:t>Department of AIML</a:t>
            </a:r>
          </a:p>
        </p:txBody>
      </p:sp>
      <p:sp>
        <p:nvSpPr>
          <p:cNvPr id="5" name="Freeform 16"/>
          <p:cNvSpPr/>
          <p:nvPr/>
        </p:nvSpPr>
        <p:spPr bwMode="auto">
          <a:xfrm>
            <a:off x="3048" y="4724400"/>
            <a:ext cx="3349752" cy="1269274"/>
          </a:xfrm>
          <a:custGeom>
            <a:avLst/>
            <a:gdLst>
              <a:gd name="T0" fmla="*/ 0 w 4583"/>
              <a:gd name="T1" fmla="*/ 0 h 727"/>
              <a:gd name="T2" fmla="*/ 0 w 4583"/>
              <a:gd name="T3" fmla="*/ 2147483647 h 727"/>
              <a:gd name="T4" fmla="*/ 2147483647 w 4583"/>
              <a:gd name="T5" fmla="*/ 2147483647 h 727"/>
              <a:gd name="T6" fmla="*/ 2147483647 w 4583"/>
              <a:gd name="T7" fmla="*/ 0 h 727"/>
              <a:gd name="T8" fmla="*/ 0 w 4583"/>
              <a:gd name="T9" fmla="*/ 0 h 727"/>
              <a:gd name="T10" fmla="*/ 0 60000 65536"/>
              <a:gd name="T11" fmla="*/ 0 60000 65536"/>
              <a:gd name="T12" fmla="*/ 0 60000 65536"/>
              <a:gd name="T13" fmla="*/ 0 60000 65536"/>
              <a:gd name="T14" fmla="*/ 0 60000 65536"/>
              <a:gd name="T15" fmla="*/ 0 w 4583"/>
              <a:gd name="T16" fmla="*/ 0 h 727"/>
              <a:gd name="T17" fmla="*/ 4583 w 4583"/>
              <a:gd name="T18" fmla="*/ 727 h 727"/>
            </a:gdLst>
            <a:ahLst/>
            <a:cxnLst>
              <a:cxn ang="T10">
                <a:pos x="T0" y="T1"/>
              </a:cxn>
              <a:cxn ang="T11">
                <a:pos x="T2" y="T3"/>
              </a:cxn>
              <a:cxn ang="T12">
                <a:pos x="T4" y="T5"/>
              </a:cxn>
              <a:cxn ang="T13">
                <a:pos x="T6" y="T7"/>
              </a:cxn>
              <a:cxn ang="T14">
                <a:pos x="T8" y="T9"/>
              </a:cxn>
            </a:cxnLst>
            <a:rect l="T15" t="T16" r="T17" b="T18"/>
            <a:pathLst>
              <a:path w="4583" h="727">
                <a:moveTo>
                  <a:pt x="0" y="0"/>
                </a:moveTo>
                <a:lnTo>
                  <a:pt x="0" y="727"/>
                </a:lnTo>
                <a:lnTo>
                  <a:pt x="4583" y="727"/>
                </a:lnTo>
                <a:lnTo>
                  <a:pt x="4028" y="0"/>
                </a:lnTo>
                <a:lnTo>
                  <a:pt x="0" y="0"/>
                </a:lnTo>
                <a:close/>
              </a:path>
            </a:pathLst>
          </a:custGeom>
          <a:solidFill>
            <a:srgbClr val="F18B17">
              <a:alpha val="85097"/>
            </a:srgbClr>
          </a:solidFill>
          <a:ln w="9525">
            <a:noFill/>
            <a:miter lim="800000"/>
          </a:ln>
        </p:spPr>
        <p:txBody>
          <a:bodyPr/>
          <a:lstStyle/>
          <a:p>
            <a:pPr algn="ctr" eaLnBrk="1" hangingPunct="1"/>
            <a:endParaRPr lang="en-IN" b="1" dirty="0">
              <a:latin typeface="Museo 300" pitchFamily="50" charset="0"/>
            </a:endParaRPr>
          </a:p>
          <a:p>
            <a:pPr algn="ctr" eaLnBrk="1" hangingPunct="1"/>
            <a:r>
              <a:rPr lang="en-IN" b="1" dirty="0">
                <a:latin typeface="Museo 300" pitchFamily="50" charset="0"/>
              </a:rPr>
              <a:t>Under guidance of</a:t>
            </a:r>
          </a:p>
          <a:p>
            <a:pPr algn="ctr" eaLnBrk="1" hangingPunct="1"/>
            <a:r>
              <a:rPr lang="en-IN" b="1" dirty="0">
                <a:latin typeface="Museo 300" pitchFamily="50" charset="0"/>
              </a:rPr>
              <a:t>Prof SANJIANI TIPE</a:t>
            </a:r>
          </a:p>
        </p:txBody>
      </p:sp>
      <p:sp>
        <p:nvSpPr>
          <p:cNvPr id="3" name="Freeform 16">
            <a:extLst>
              <a:ext uri="{FF2B5EF4-FFF2-40B4-BE49-F238E27FC236}">
                <a16:creationId xmlns:a16="http://schemas.microsoft.com/office/drawing/2014/main" id="{23CB4FD8-D6DD-7A59-F3C0-30E42305408E}"/>
              </a:ext>
            </a:extLst>
          </p:cNvPr>
          <p:cNvSpPr/>
          <p:nvPr/>
        </p:nvSpPr>
        <p:spPr bwMode="auto">
          <a:xfrm>
            <a:off x="4800602" y="4419600"/>
            <a:ext cx="4267198" cy="1777637"/>
          </a:xfrm>
          <a:custGeom>
            <a:avLst/>
            <a:gdLst>
              <a:gd name="T0" fmla="*/ 0 w 4583"/>
              <a:gd name="T1" fmla="*/ 0 h 727"/>
              <a:gd name="T2" fmla="*/ 0 w 4583"/>
              <a:gd name="T3" fmla="*/ 2147483647 h 727"/>
              <a:gd name="T4" fmla="*/ 2147483647 w 4583"/>
              <a:gd name="T5" fmla="*/ 2147483647 h 727"/>
              <a:gd name="T6" fmla="*/ 2147483647 w 4583"/>
              <a:gd name="T7" fmla="*/ 0 h 727"/>
              <a:gd name="T8" fmla="*/ 0 w 4583"/>
              <a:gd name="T9" fmla="*/ 0 h 727"/>
              <a:gd name="T10" fmla="*/ 0 60000 65536"/>
              <a:gd name="T11" fmla="*/ 0 60000 65536"/>
              <a:gd name="T12" fmla="*/ 0 60000 65536"/>
              <a:gd name="T13" fmla="*/ 0 60000 65536"/>
              <a:gd name="T14" fmla="*/ 0 60000 65536"/>
              <a:gd name="T15" fmla="*/ 0 w 4583"/>
              <a:gd name="T16" fmla="*/ 0 h 727"/>
              <a:gd name="T17" fmla="*/ 4583 w 4583"/>
              <a:gd name="T18" fmla="*/ 727 h 727"/>
            </a:gdLst>
            <a:ahLst/>
            <a:cxnLst>
              <a:cxn ang="T10">
                <a:pos x="T0" y="T1"/>
              </a:cxn>
              <a:cxn ang="T11">
                <a:pos x="T2" y="T3"/>
              </a:cxn>
              <a:cxn ang="T12">
                <a:pos x="T4" y="T5"/>
              </a:cxn>
              <a:cxn ang="T13">
                <a:pos x="T6" y="T7"/>
              </a:cxn>
              <a:cxn ang="T14">
                <a:pos x="T8" y="T9"/>
              </a:cxn>
            </a:cxnLst>
            <a:rect l="T15" t="T16" r="T17" b="T18"/>
            <a:pathLst>
              <a:path w="4583" h="727">
                <a:moveTo>
                  <a:pt x="0" y="0"/>
                </a:moveTo>
                <a:lnTo>
                  <a:pt x="0" y="727"/>
                </a:lnTo>
                <a:lnTo>
                  <a:pt x="4583" y="727"/>
                </a:lnTo>
                <a:lnTo>
                  <a:pt x="4028" y="0"/>
                </a:lnTo>
                <a:lnTo>
                  <a:pt x="0" y="0"/>
                </a:lnTo>
                <a:close/>
              </a:path>
            </a:pathLst>
          </a:custGeom>
          <a:solidFill>
            <a:srgbClr val="F18B17">
              <a:alpha val="85097"/>
            </a:srgbClr>
          </a:solidFill>
          <a:ln w="9525">
            <a:noFill/>
            <a:miter lim="800000"/>
          </a:ln>
        </p:spPr>
        <p:txBody>
          <a:bodyPr/>
          <a:lstStyle/>
          <a:p>
            <a:pPr algn="ctr" eaLnBrk="1" hangingPunct="1"/>
            <a:endParaRPr lang="en-IN" b="1" dirty="0">
              <a:latin typeface="Museo 300" pitchFamily="50" charset="0"/>
            </a:endParaRPr>
          </a:p>
          <a:p>
            <a:pPr algn="ctr" eaLnBrk="1" hangingPunct="1"/>
            <a:r>
              <a:rPr lang="en-IN" b="1" dirty="0">
                <a:latin typeface="Museo 300" pitchFamily="50" charset="0"/>
              </a:rPr>
              <a:t>LAXMIKANT ANDEWADI  1MJ22AI026</a:t>
            </a:r>
          </a:p>
          <a:p>
            <a:pPr algn="ctr" eaLnBrk="1" hangingPunct="1"/>
            <a:r>
              <a:rPr lang="en-IN" b="1" dirty="0">
                <a:latin typeface="Museo 300" pitchFamily="50" charset="0"/>
              </a:rPr>
              <a:t>RAJATH KUMAR                 1MJ22AI043</a:t>
            </a:r>
          </a:p>
          <a:p>
            <a:pPr algn="ctr" eaLnBrk="1" hangingPunct="1"/>
            <a:r>
              <a:rPr lang="en-IN" b="1" dirty="0">
                <a:latin typeface="Museo 300" pitchFamily="50" charset="0"/>
              </a:rPr>
              <a:t>ROHAN B                             1MJ22AI046</a:t>
            </a:r>
          </a:p>
          <a:p>
            <a:pPr algn="ctr" eaLnBrk="1" hangingPunct="1"/>
            <a:r>
              <a:rPr lang="en-IN" b="1" dirty="0">
                <a:latin typeface="Museo 300" pitchFamily="50" charset="0"/>
              </a:rPr>
              <a:t>VIKAS S C                             1MJ22AI057</a:t>
            </a:r>
          </a:p>
          <a:p>
            <a:pPr algn="ctr" eaLnBrk="1" hangingPunct="1"/>
            <a:endParaRPr lang="en-IN" b="1" dirty="0">
              <a:latin typeface="Museo 300" pitchFamily="50" charset="0"/>
            </a:endParaRPr>
          </a:p>
          <a:p>
            <a:pPr algn="ctr" eaLnBrk="1" hangingPunct="1"/>
            <a:r>
              <a:rPr lang="en-IN" sz="2000" b="1" dirty="0">
                <a:latin typeface="Museo 300" pitchFamily="50" charset="0"/>
              </a:rPr>
              <a:t> </a:t>
            </a:r>
          </a:p>
        </p:txBody>
      </p:sp>
      <p:sp>
        <p:nvSpPr>
          <p:cNvPr id="6" name="TextBox 5">
            <a:extLst>
              <a:ext uri="{FF2B5EF4-FFF2-40B4-BE49-F238E27FC236}">
                <a16:creationId xmlns:a16="http://schemas.microsoft.com/office/drawing/2014/main" id="{F810491D-B423-504A-56DA-5C831398E414}"/>
              </a:ext>
            </a:extLst>
          </p:cNvPr>
          <p:cNvSpPr txBox="1"/>
          <p:nvPr/>
        </p:nvSpPr>
        <p:spPr>
          <a:xfrm>
            <a:off x="914400" y="2248436"/>
            <a:ext cx="8229600" cy="523220"/>
          </a:xfrm>
          <a:prstGeom prst="rect">
            <a:avLst/>
          </a:prstGeom>
          <a:noFill/>
        </p:spPr>
        <p:txBody>
          <a:bodyPr wrap="square" rtlCol="0">
            <a:spAutoFit/>
          </a:bodyPr>
          <a:lstStyle/>
          <a:p>
            <a:r>
              <a:rPr lang="en-IN" sz="2800" b="1" dirty="0"/>
              <a:t>PNEUMONIA DETECTION USING DEEP LEARNING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LITERATURE SURVEY</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222406894"/>
              </p:ext>
            </p:extLst>
          </p:nvPr>
        </p:nvGraphicFramePr>
        <p:xfrm>
          <a:off x="152400" y="1600200"/>
          <a:ext cx="8991600" cy="2499360"/>
        </p:xfrm>
        <a:graphic>
          <a:graphicData uri="http://schemas.openxmlformats.org/drawingml/2006/table">
            <a:tbl>
              <a:tblPr firstRow="1" bandRow="1">
                <a:tableStyleId>{F5AB1C69-6EDB-4FF4-983F-18BD219EF322}</a:tableStyleId>
              </a:tblPr>
              <a:tblGrid>
                <a:gridCol w="9144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gridCol w="1981200">
                  <a:extLst>
                    <a:ext uri="{9D8B030D-6E8A-4147-A177-3AD203B41FA5}">
                      <a16:colId xmlns:a16="http://schemas.microsoft.com/office/drawing/2014/main" val="20002"/>
                    </a:ext>
                  </a:extLst>
                </a:gridCol>
                <a:gridCol w="1498600">
                  <a:extLst>
                    <a:ext uri="{9D8B030D-6E8A-4147-A177-3AD203B41FA5}">
                      <a16:colId xmlns:a16="http://schemas.microsoft.com/office/drawing/2014/main" val="20003"/>
                    </a:ext>
                  </a:extLst>
                </a:gridCol>
                <a:gridCol w="1498600">
                  <a:extLst>
                    <a:ext uri="{9D8B030D-6E8A-4147-A177-3AD203B41FA5}">
                      <a16:colId xmlns:a16="http://schemas.microsoft.com/office/drawing/2014/main" val="20004"/>
                    </a:ext>
                  </a:extLst>
                </a:gridCol>
                <a:gridCol w="1498600">
                  <a:extLst>
                    <a:ext uri="{9D8B030D-6E8A-4147-A177-3AD203B41FA5}">
                      <a16:colId xmlns:a16="http://schemas.microsoft.com/office/drawing/2014/main" val="20005"/>
                    </a:ext>
                  </a:extLst>
                </a:gridCol>
              </a:tblGrid>
              <a:tr h="762000">
                <a:tc>
                  <a:txBody>
                    <a:bodyPr/>
                    <a:lstStyle/>
                    <a:p>
                      <a:r>
                        <a:rPr lang="en-IN" dirty="0"/>
                        <a:t>YEAR</a:t>
                      </a:r>
                    </a:p>
                  </a:txBody>
                  <a:tcPr/>
                </a:tc>
                <a:tc>
                  <a:txBody>
                    <a:bodyPr/>
                    <a:lstStyle/>
                    <a:p>
                      <a:r>
                        <a:rPr lang="en-IN" dirty="0"/>
                        <a:t>PAPER TITLE</a:t>
                      </a:r>
                    </a:p>
                  </a:txBody>
                  <a:tcPr/>
                </a:tc>
                <a:tc>
                  <a:txBody>
                    <a:bodyPr/>
                    <a:lstStyle/>
                    <a:p>
                      <a:r>
                        <a:rPr lang="en-IN" dirty="0"/>
                        <a:t>METHODOLOGY</a:t>
                      </a:r>
                    </a:p>
                  </a:txBody>
                  <a:tcPr/>
                </a:tc>
                <a:tc>
                  <a:txBody>
                    <a:bodyPr/>
                    <a:lstStyle/>
                    <a:p>
                      <a:r>
                        <a:rPr lang="en-IN" dirty="0"/>
                        <a:t>ADVANTAGES</a:t>
                      </a:r>
                    </a:p>
                  </a:txBody>
                  <a:tcPr/>
                </a:tc>
                <a:tc>
                  <a:txBody>
                    <a:bodyPr/>
                    <a:lstStyle/>
                    <a:p>
                      <a:r>
                        <a:rPr lang="en-IN" dirty="0"/>
                        <a:t>LIMITATIONS</a:t>
                      </a:r>
                    </a:p>
                  </a:txBody>
                  <a:tcPr/>
                </a:tc>
                <a:tc>
                  <a:txBody>
                    <a:bodyPr/>
                    <a:lstStyle/>
                    <a:p>
                      <a:r>
                        <a:rPr lang="en-IN" dirty="0"/>
                        <a:t>FUTURE SCOP</a:t>
                      </a:r>
                    </a:p>
                  </a:txBody>
                  <a:tcPr/>
                </a:tc>
                <a:extLst>
                  <a:ext uri="{0D108BD9-81ED-4DB2-BD59-A6C34878D82A}">
                    <a16:rowId xmlns:a16="http://schemas.microsoft.com/office/drawing/2014/main" val="10000"/>
                  </a:ext>
                </a:extLst>
              </a:tr>
              <a:tr h="951285">
                <a:tc>
                  <a:txBody>
                    <a:bodyPr/>
                    <a:lstStyle/>
                    <a:p>
                      <a:r>
                        <a:rPr lang="en-IN" dirty="0"/>
                        <a:t>2021</a:t>
                      </a:r>
                    </a:p>
                  </a:txBody>
                  <a:tcPr/>
                </a:tc>
                <a:tc>
                  <a:txBody>
                    <a:bodyPr/>
                    <a:lstStyle/>
                    <a:p>
                      <a:r>
                        <a:rPr lang="en-US" dirty="0"/>
                        <a:t>Real-time Pneumonia Detection using </a:t>
                      </a:r>
                      <a:r>
                        <a:rPr lang="en-US" dirty="0" err="1"/>
                        <a:t>MobileNet</a:t>
                      </a:r>
                      <a:endParaRPr lang="en-IN" dirty="0"/>
                    </a:p>
                  </a:txBody>
                  <a:tcPr/>
                </a:tc>
                <a:tc>
                  <a:txBody>
                    <a:bodyPr/>
                    <a:lstStyle/>
                    <a:p>
                      <a:r>
                        <a:rPr lang="en-US" dirty="0"/>
                        <a:t>Implemented </a:t>
                      </a:r>
                      <a:r>
                        <a:rPr lang="en-US" dirty="0" err="1"/>
                        <a:t>MobileNet</a:t>
                      </a:r>
                      <a:r>
                        <a:rPr lang="en-US" dirty="0"/>
                        <a:t> for X-ray classification</a:t>
                      </a:r>
                      <a:endParaRPr lang="en-IN" dirty="0"/>
                    </a:p>
                  </a:txBody>
                  <a:tcPr/>
                </a:tc>
                <a:tc>
                  <a:txBody>
                    <a:bodyPr/>
                    <a:lstStyle/>
                    <a:p>
                      <a:r>
                        <a:rPr lang="en-US" dirty="0"/>
                        <a:t>Lightweight and fast, ideal for mobile devices</a:t>
                      </a:r>
                      <a:endParaRPr lang="en-IN" dirty="0"/>
                    </a:p>
                  </a:txBody>
                  <a:tcPr/>
                </a:tc>
                <a:tc>
                  <a:txBody>
                    <a:bodyPr/>
                    <a:lstStyle/>
                    <a:p>
                      <a:r>
                        <a:rPr lang="en-US" dirty="0"/>
                        <a:t>Lower accuracy compared to complex models</a:t>
                      </a:r>
                      <a:endParaRPr lang="en-IN" dirty="0"/>
                    </a:p>
                  </a:txBody>
                  <a:tcPr/>
                </a:tc>
                <a:tc>
                  <a:txBody>
                    <a:bodyPr/>
                    <a:lstStyle/>
                    <a:p>
                      <a:r>
                        <a:rPr lang="en-US" dirty="0"/>
                        <a:t>Combine </a:t>
                      </a:r>
                      <a:r>
                        <a:rPr lang="en-US" dirty="0" err="1"/>
                        <a:t>MobileNet</a:t>
                      </a:r>
                      <a:r>
                        <a:rPr lang="en-US" dirty="0"/>
                        <a:t> with ensemble methods for accuracy</a:t>
                      </a:r>
                      <a:endParaRPr lang="en-IN" dirty="0"/>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1624801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a:t>
            </a:r>
          </a:p>
        </p:txBody>
      </p:sp>
      <p:sp>
        <p:nvSpPr>
          <p:cNvPr id="3" name="Content Placeholder 2"/>
          <p:cNvSpPr>
            <a:spLocks noGrp="1"/>
          </p:cNvSpPr>
          <p:nvPr>
            <p:ph idx="1"/>
          </p:nvPr>
        </p:nvSpPr>
        <p:spPr>
          <a:xfrm>
            <a:off x="4267200" y="1143000"/>
            <a:ext cx="4419600" cy="4983163"/>
          </a:xfrm>
        </p:spPr>
        <p:txBody>
          <a:bodyPr>
            <a:normAutofit/>
          </a:bodyPr>
          <a:lstStyle/>
          <a:p>
            <a:pPr marL="0" indent="0" algn="just">
              <a:buNone/>
            </a:pPr>
            <a:endParaRPr lang="en-US" dirty="0">
              <a:latin typeface="Times New Roman" pitchFamily="18" charset="0"/>
              <a:cs typeface="Times New Roman" pitchFamily="18" charset="0"/>
            </a:endParaRPr>
          </a:p>
          <a:p>
            <a:pPr algn="just"/>
            <a:endParaRPr lang="en-US" dirty="0">
              <a:latin typeface="Times New Roman" pitchFamily="18" charset="0"/>
              <a:cs typeface="Times New Roman" pitchFamily="18" charset="0"/>
            </a:endParaRPr>
          </a:p>
        </p:txBody>
      </p:sp>
      <p:sp>
        <p:nvSpPr>
          <p:cNvPr id="4" name="Rectangle 1">
            <a:extLst>
              <a:ext uri="{FF2B5EF4-FFF2-40B4-BE49-F238E27FC236}">
                <a16:creationId xmlns:a16="http://schemas.microsoft.com/office/drawing/2014/main" id="{3E415633-70EA-E493-7D9A-E04D7D197BF0}"/>
              </a:ext>
            </a:extLst>
          </p:cNvPr>
          <p:cNvSpPr>
            <a:spLocks noChangeArrowheads="1"/>
          </p:cNvSpPr>
          <p:nvPr/>
        </p:nvSpPr>
        <p:spPr bwMode="auto">
          <a:xfrm>
            <a:off x="828675" y="1233924"/>
            <a:ext cx="7848600"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Image Preprocessing</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Chest X-ray images are resized and normalized to ensure compatibility with the </a:t>
            </a:r>
            <a:r>
              <a:rPr kumimoji="0" lang="en-US" altLang="en-US" sz="1800" b="0" i="0" u="none" strike="noStrike" cap="none" normalizeH="0" baseline="0" dirty="0" err="1">
                <a:ln>
                  <a:noFill/>
                </a:ln>
                <a:solidFill>
                  <a:schemeClr val="tx1"/>
                </a:solidFill>
                <a:effectLst/>
                <a:latin typeface="Arial" panose="020B0604020202020204" pitchFamily="34" charset="0"/>
              </a:rPr>
              <a:t>MobileNet</a:t>
            </a:r>
            <a:r>
              <a:rPr kumimoji="0" lang="en-US" altLang="en-US" sz="1800" b="0" i="0" u="none" strike="noStrike" cap="none" normalizeH="0" baseline="0" dirty="0">
                <a:ln>
                  <a:noFill/>
                </a:ln>
                <a:solidFill>
                  <a:schemeClr val="tx1"/>
                </a:solidFill>
                <a:effectLst/>
                <a:latin typeface="Arial" panose="020B0604020202020204" pitchFamily="34" charset="0"/>
              </a:rPr>
              <a:t> model.</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Model Selection</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err="1">
                <a:ln>
                  <a:noFill/>
                </a:ln>
                <a:solidFill>
                  <a:schemeClr val="tx1"/>
                </a:solidFill>
                <a:effectLst/>
                <a:latin typeface="Arial" panose="020B0604020202020204" pitchFamily="34" charset="0"/>
              </a:rPr>
              <a:t>MobileNet</a:t>
            </a:r>
            <a:r>
              <a:rPr kumimoji="0" lang="en-US" altLang="en-US" sz="1800" b="0" i="0" u="none" strike="noStrike" cap="none" normalizeH="0" baseline="0" dirty="0">
                <a:ln>
                  <a:noFill/>
                </a:ln>
                <a:solidFill>
                  <a:schemeClr val="tx1"/>
                </a:solidFill>
                <a:effectLst/>
                <a:latin typeface="Arial" panose="020B0604020202020204" pitchFamily="34" charset="0"/>
              </a:rPr>
              <a:t>, a lightweight convolutional neural network, is used for efficient and fast image classification.</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Training and Testing</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The model is trained on a dataset of labeled chest X-rays and validated on    unseen data to ensure reliability.</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Flask Integration</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A Flask application is developed to handle user inputs, pass the image to the model, and display predictions on a web interface.</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Prediction and Results Display</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Predictions include classification (Pneumonia or No Pneumonia) and the confidence percentage, displayed on the result page with the uploaded image.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9098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SYSTEM SPECIFICATION</a:t>
            </a:r>
          </a:p>
        </p:txBody>
      </p:sp>
      <p:sp>
        <p:nvSpPr>
          <p:cNvPr id="3" name="Content Placeholder 2"/>
          <p:cNvSpPr>
            <a:spLocks noGrp="1"/>
          </p:cNvSpPr>
          <p:nvPr>
            <p:ph idx="1"/>
          </p:nvPr>
        </p:nvSpPr>
        <p:spPr>
          <a:xfrm>
            <a:off x="438912" y="1371600"/>
            <a:ext cx="8229600" cy="4525963"/>
          </a:xfrm>
        </p:spPr>
        <p:txBody>
          <a:bodyPr>
            <a:normAutofit/>
          </a:bodyPr>
          <a:lstStyle/>
          <a:p>
            <a:pPr marL="0" indent="0">
              <a:buNone/>
            </a:pPr>
            <a:r>
              <a:rPr lang="en-IN" dirty="0"/>
              <a:t>HARDWARE REQUIREMENTS</a:t>
            </a:r>
          </a:p>
          <a:p>
            <a:pPr marL="0" indent="0">
              <a:buNone/>
            </a:pPr>
            <a:endParaRPr lang="en-IN" dirty="0"/>
          </a:p>
        </p:txBody>
      </p:sp>
      <p:sp>
        <p:nvSpPr>
          <p:cNvPr id="5" name="Rectangle 2">
            <a:extLst>
              <a:ext uri="{FF2B5EF4-FFF2-40B4-BE49-F238E27FC236}">
                <a16:creationId xmlns:a16="http://schemas.microsoft.com/office/drawing/2014/main" id="{9728785F-5DA2-3791-AA1D-BE3A67EEBD96}"/>
              </a:ext>
            </a:extLst>
          </p:cNvPr>
          <p:cNvSpPr>
            <a:spLocks noChangeArrowheads="1"/>
          </p:cNvSpPr>
          <p:nvPr/>
        </p:nvSpPr>
        <p:spPr bwMode="auto">
          <a:xfrm>
            <a:off x="707136" y="2070080"/>
            <a:ext cx="7943088"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Processor</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Intel i5 (8th Gen or higher), AMD Ryzen 5, or equivalent for efficient computation.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RAM</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Minimum 8 GB; 16 GB recommended for handling deep learning models and image processing tasks.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Storage</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Minimum 256 GB SSD for faster model loading and storage of libraries, datasets, and logs.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Graphics Processing Unit (GPU)</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NVIDIA GTX 1050 or higher with CUDA support for faster inference.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71071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SYSTEM SPECIFICATION</a:t>
            </a:r>
          </a:p>
        </p:txBody>
      </p:sp>
      <p:sp>
        <p:nvSpPr>
          <p:cNvPr id="4" name="Rectangle 1">
            <a:extLst>
              <a:ext uri="{FF2B5EF4-FFF2-40B4-BE49-F238E27FC236}">
                <a16:creationId xmlns:a16="http://schemas.microsoft.com/office/drawing/2014/main" id="{0365AF2B-B9F2-BDA2-368E-A99EB09E6BF7}"/>
              </a:ext>
            </a:extLst>
          </p:cNvPr>
          <p:cNvSpPr>
            <a:spLocks noChangeArrowheads="1"/>
          </p:cNvSpPr>
          <p:nvPr/>
        </p:nvSpPr>
        <p:spPr bwMode="auto">
          <a:xfrm>
            <a:off x="685800" y="2001440"/>
            <a:ext cx="7696200"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Programming Language</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Python (v3.8 or above) for implementing the backend logic and integration with the model.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Frameworks and Libraries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Flask for web application development.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TensorFlow/</a:t>
            </a:r>
            <a:r>
              <a:rPr kumimoji="0" lang="en-US" altLang="en-US" sz="1800" b="0" i="0" u="none" strike="noStrike" cap="none" normalizeH="0" baseline="0" dirty="0" err="1">
                <a:ln>
                  <a:noFill/>
                </a:ln>
                <a:solidFill>
                  <a:schemeClr val="tx1"/>
                </a:solidFill>
                <a:effectLst/>
                <a:latin typeface="Arial" panose="020B0604020202020204" pitchFamily="34" charset="0"/>
              </a:rPr>
              <a:t>Keras</a:t>
            </a:r>
            <a:r>
              <a:rPr kumimoji="0" lang="en-US" altLang="en-US" sz="1800" b="0" i="0" u="none" strike="noStrike" cap="none" normalizeH="0" baseline="0" dirty="0">
                <a:ln>
                  <a:noFill/>
                </a:ln>
                <a:solidFill>
                  <a:schemeClr val="tx1"/>
                </a:solidFill>
                <a:effectLst/>
                <a:latin typeface="Arial" panose="020B0604020202020204" pitchFamily="34" charset="0"/>
              </a:rPr>
              <a:t> for loading and running the </a:t>
            </a:r>
            <a:r>
              <a:rPr kumimoji="0" lang="en-US" altLang="en-US" sz="1800" b="0" i="0" u="none" strike="noStrike" cap="none" normalizeH="0" baseline="0" dirty="0" err="1">
                <a:ln>
                  <a:noFill/>
                </a:ln>
                <a:solidFill>
                  <a:schemeClr val="tx1"/>
                </a:solidFill>
                <a:effectLst/>
                <a:latin typeface="Arial" panose="020B0604020202020204" pitchFamily="34" charset="0"/>
              </a:rPr>
              <a:t>MobileNet</a:t>
            </a:r>
            <a:r>
              <a:rPr kumimoji="0" lang="en-US" altLang="en-US" sz="1800" b="0" i="0" u="none" strike="noStrike" cap="none" normalizeH="0" baseline="0" dirty="0">
                <a:ln>
                  <a:noFill/>
                </a:ln>
                <a:solidFill>
                  <a:schemeClr val="tx1"/>
                </a:solidFill>
                <a:effectLst/>
                <a:latin typeface="Arial" panose="020B0604020202020204" pitchFamily="34" charset="0"/>
              </a:rPr>
              <a:t> model.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Additional Libraries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OpenCV, NumPy, Pandas, and Matplotlib for image handling and data visualization.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Web Browser</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Google Chrome, Mozilla Firefox, or any browser supporting localhost connections to view the results page.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Content Placeholder 5">
            <a:extLst>
              <a:ext uri="{FF2B5EF4-FFF2-40B4-BE49-F238E27FC236}">
                <a16:creationId xmlns:a16="http://schemas.microsoft.com/office/drawing/2014/main" id="{6267AE52-6294-8D46-6834-7473B59F4C72}"/>
              </a:ext>
            </a:extLst>
          </p:cNvPr>
          <p:cNvSpPr>
            <a:spLocks noGrp="1"/>
          </p:cNvSpPr>
          <p:nvPr>
            <p:ph idx="1"/>
          </p:nvPr>
        </p:nvSpPr>
        <p:spPr>
          <a:xfrm>
            <a:off x="460248" y="1371600"/>
            <a:ext cx="8229600" cy="586581"/>
          </a:xfrm>
        </p:spPr>
        <p:txBody>
          <a:bodyPr/>
          <a:lstStyle/>
          <a:p>
            <a:pPr marL="0" indent="0">
              <a:buNone/>
            </a:pPr>
            <a:r>
              <a:rPr lang="en-IN" dirty="0"/>
              <a:t>SOFTWARE REQUIREMENTS</a:t>
            </a:r>
          </a:p>
        </p:txBody>
      </p:sp>
    </p:spTree>
    <p:extLst>
      <p:ext uri="{BB962C8B-B14F-4D97-AF65-F5344CB8AC3E}">
        <p14:creationId xmlns:p14="http://schemas.microsoft.com/office/powerpoint/2010/main" val="1664868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SYSTEM DESIGN</a:t>
            </a:r>
          </a:p>
        </p:txBody>
      </p:sp>
      <p:sp>
        <p:nvSpPr>
          <p:cNvPr id="3" name="Content Placeholder 2"/>
          <p:cNvSpPr>
            <a:spLocks noGrp="1"/>
          </p:cNvSpPr>
          <p:nvPr>
            <p:ph idx="1"/>
          </p:nvPr>
        </p:nvSpPr>
        <p:spPr/>
        <p:txBody>
          <a:bodyPr>
            <a:normAutofit lnSpcReduction="10000"/>
          </a:bodyPr>
          <a:lstStyle/>
          <a:p>
            <a:pPr marL="0" indent="0">
              <a:buNone/>
            </a:pPr>
            <a:r>
              <a:rPr lang="en-US" b="1" dirty="0"/>
              <a:t>ARCHITECTURE</a:t>
            </a:r>
            <a:endParaRPr lang="en-US" dirty="0"/>
          </a:p>
          <a:p>
            <a:pPr>
              <a:buFont typeface="Arial" panose="020B0604020202020204" pitchFamily="34" charset="0"/>
              <a:buChar char="•"/>
            </a:pPr>
            <a:r>
              <a:rPr lang="en-US" sz="2800" b="1" dirty="0"/>
              <a:t>Client-Server Model</a:t>
            </a:r>
            <a:r>
              <a:rPr lang="en-US" sz="2800" dirty="0"/>
              <a:t>:</a:t>
            </a:r>
          </a:p>
          <a:p>
            <a:pPr marL="742950" lvl="1" indent="-285750">
              <a:buFont typeface="Arial" panose="020B0604020202020204" pitchFamily="34" charset="0"/>
              <a:buChar char="•"/>
            </a:pPr>
            <a:r>
              <a:rPr lang="en-US" dirty="0"/>
              <a:t>The system follows a client-server architecture where the user interacts with the application via a web interface.</a:t>
            </a:r>
          </a:p>
          <a:p>
            <a:pPr marL="742950" lvl="1" indent="-285750">
              <a:buFont typeface="Arial" panose="020B0604020202020204" pitchFamily="34" charset="0"/>
              <a:buChar char="•"/>
            </a:pPr>
            <a:r>
              <a:rPr lang="en-US" dirty="0"/>
              <a:t>The client (web interface) sends the uploaded chest X-ray image to the Flask server.</a:t>
            </a:r>
          </a:p>
          <a:p>
            <a:pPr marL="742950" lvl="1" indent="-285750">
              <a:buFont typeface="Arial" panose="020B0604020202020204" pitchFamily="34" charset="0"/>
              <a:buChar char="•"/>
            </a:pPr>
            <a:r>
              <a:rPr lang="en-US" dirty="0"/>
              <a:t>The server processes the image using the pre-trained </a:t>
            </a:r>
            <a:r>
              <a:rPr lang="en-US" dirty="0" err="1"/>
              <a:t>MobileNet</a:t>
            </a:r>
            <a:r>
              <a:rPr lang="en-US" dirty="0"/>
              <a:t> model and returns the classification results.</a:t>
            </a:r>
          </a:p>
          <a:p>
            <a:endParaRPr lang="en-IN" dirty="0"/>
          </a:p>
          <a:p>
            <a:pPr marL="0" indent="0">
              <a:buNone/>
            </a:pPr>
            <a:endParaRPr lang="en-IN" dirty="0"/>
          </a:p>
        </p:txBody>
      </p:sp>
    </p:spTree>
    <p:extLst>
      <p:ext uri="{BB962C8B-B14F-4D97-AF65-F5344CB8AC3E}">
        <p14:creationId xmlns:p14="http://schemas.microsoft.com/office/powerpoint/2010/main" val="7564873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C6FB66-E012-02E0-FEF2-80EDC4AF85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0C8BD9-E349-C0FC-949C-EA042DAF00E8}"/>
              </a:ext>
            </a:extLst>
          </p:cNvPr>
          <p:cNvSpPr>
            <a:spLocks noGrp="1"/>
          </p:cNvSpPr>
          <p:nvPr>
            <p:ph type="title"/>
          </p:nvPr>
        </p:nvSpPr>
        <p:spPr/>
        <p:txBody>
          <a:bodyPr/>
          <a:lstStyle/>
          <a:p>
            <a:r>
              <a:rPr lang="en-IN" dirty="0"/>
              <a:t>SYSTEM DESIGN</a:t>
            </a:r>
          </a:p>
        </p:txBody>
      </p:sp>
      <p:sp>
        <p:nvSpPr>
          <p:cNvPr id="3" name="Content Placeholder 2">
            <a:extLst>
              <a:ext uri="{FF2B5EF4-FFF2-40B4-BE49-F238E27FC236}">
                <a16:creationId xmlns:a16="http://schemas.microsoft.com/office/drawing/2014/main" id="{D304BBBE-DC73-4234-EFD1-C875555CFA7B}"/>
              </a:ext>
            </a:extLst>
          </p:cNvPr>
          <p:cNvSpPr>
            <a:spLocks noGrp="1"/>
          </p:cNvSpPr>
          <p:nvPr>
            <p:ph idx="1"/>
          </p:nvPr>
        </p:nvSpPr>
        <p:spPr/>
        <p:txBody>
          <a:bodyPr/>
          <a:lstStyle/>
          <a:p>
            <a:r>
              <a:rPr lang="en-IN" dirty="0"/>
              <a:t>Flow Diagram</a:t>
            </a:r>
          </a:p>
          <a:p>
            <a:endParaRPr lang="en-IN" dirty="0"/>
          </a:p>
          <a:p>
            <a:pPr marL="0" indent="0">
              <a:buNone/>
            </a:pPr>
            <a:endParaRPr lang="en-IN" dirty="0"/>
          </a:p>
        </p:txBody>
      </p:sp>
      <p:pic>
        <p:nvPicPr>
          <p:cNvPr id="7" name="Picture 6" descr="A diagram of a computer process">
            <a:extLst>
              <a:ext uri="{FF2B5EF4-FFF2-40B4-BE49-F238E27FC236}">
                <a16:creationId xmlns:a16="http://schemas.microsoft.com/office/drawing/2014/main" id="{E503BE4E-087A-1DF0-3AEE-8E058B2F1F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7600" y="1714451"/>
            <a:ext cx="4648200" cy="4411712"/>
          </a:xfrm>
          <a:prstGeom prst="rect">
            <a:avLst/>
          </a:prstGeom>
        </p:spPr>
      </p:pic>
    </p:spTree>
    <p:extLst>
      <p:ext uri="{BB962C8B-B14F-4D97-AF65-F5344CB8AC3E}">
        <p14:creationId xmlns:p14="http://schemas.microsoft.com/office/powerpoint/2010/main" val="33644513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&amp; DISADVANTAGES</a:t>
            </a:r>
          </a:p>
        </p:txBody>
      </p:sp>
      <p:sp>
        <p:nvSpPr>
          <p:cNvPr id="4" name="Rectangle 1">
            <a:extLst>
              <a:ext uri="{FF2B5EF4-FFF2-40B4-BE49-F238E27FC236}">
                <a16:creationId xmlns:a16="http://schemas.microsoft.com/office/drawing/2014/main" id="{1EC12417-86ED-E36F-E9EE-2517EC7ECE7E}"/>
              </a:ext>
            </a:extLst>
          </p:cNvPr>
          <p:cNvSpPr>
            <a:spLocks noGrp="1" noChangeArrowheads="1"/>
          </p:cNvSpPr>
          <p:nvPr>
            <p:ph idx="1"/>
          </p:nvPr>
        </p:nvSpPr>
        <p:spPr bwMode="auto">
          <a:xfrm>
            <a:off x="609600" y="1307069"/>
            <a:ext cx="7924800"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2400" b="1" i="0" u="none" strike="noStrike" cap="none" normalizeH="0" baseline="0" dirty="0">
                <a:ln>
                  <a:noFill/>
                </a:ln>
                <a:solidFill>
                  <a:schemeClr val="tx1"/>
                </a:solidFill>
                <a:effectLst/>
                <a:latin typeface="Arial" panose="020B0604020202020204" pitchFamily="34" charset="0"/>
              </a:rPr>
              <a:t>ADVANTAGES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Accurate Prediction:</a:t>
            </a:r>
            <a:r>
              <a:rPr kumimoji="0" lang="en-US" altLang="en-US" sz="2200" b="0" i="0" u="none" strike="noStrike" cap="none" normalizeH="0" baseline="0" dirty="0">
                <a:ln>
                  <a:noFill/>
                </a:ln>
                <a:solidFill>
                  <a:schemeClr val="tx1"/>
                </a:solidFill>
                <a:effectLst/>
                <a:latin typeface="Arial" panose="020B0604020202020204" pitchFamily="34" charset="0"/>
              </a:rPr>
              <a:t> The use of a pre-trained </a:t>
            </a:r>
            <a:r>
              <a:rPr kumimoji="0" lang="en-US" altLang="en-US" sz="2200" b="0" i="0" u="none" strike="noStrike" cap="none" normalizeH="0" baseline="0" dirty="0" err="1">
                <a:ln>
                  <a:noFill/>
                </a:ln>
                <a:solidFill>
                  <a:schemeClr val="tx1"/>
                </a:solidFill>
                <a:effectLst/>
                <a:latin typeface="Arial" panose="020B0604020202020204" pitchFamily="34" charset="0"/>
              </a:rPr>
              <a:t>MobileNet</a:t>
            </a:r>
            <a:r>
              <a:rPr kumimoji="0" lang="en-US" altLang="en-US" sz="2200" b="0" i="0" u="none" strike="noStrike" cap="none" normalizeH="0" baseline="0" dirty="0">
                <a:ln>
                  <a:noFill/>
                </a:ln>
                <a:solidFill>
                  <a:schemeClr val="tx1"/>
                </a:solidFill>
                <a:effectLst/>
                <a:latin typeface="Arial" panose="020B0604020202020204" pitchFamily="34" charset="0"/>
              </a:rPr>
              <a:t> model ensures reliable and accurate results in detecting pneumonia.</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User-Friendly Interface:</a:t>
            </a:r>
            <a:r>
              <a:rPr kumimoji="0" lang="en-US" altLang="en-US" sz="2200" b="0" i="0" u="none" strike="noStrike" cap="none" normalizeH="0" baseline="0" dirty="0">
                <a:ln>
                  <a:noFill/>
                </a:ln>
                <a:solidFill>
                  <a:schemeClr val="tx1"/>
                </a:solidFill>
                <a:effectLst/>
                <a:latin typeface="Arial" panose="020B0604020202020204" pitchFamily="34" charset="0"/>
              </a:rPr>
              <a:t> A simple and intuitive web interface makes it accessible even for non-technical users.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Efficient Processing:</a:t>
            </a:r>
            <a:r>
              <a:rPr kumimoji="0" lang="en-US" altLang="en-US" sz="2200" b="0" i="0" u="none" strike="noStrike" cap="none" normalizeH="0" baseline="0" dirty="0">
                <a:ln>
                  <a:noFill/>
                </a:ln>
                <a:solidFill>
                  <a:schemeClr val="tx1"/>
                </a:solidFill>
                <a:effectLst/>
                <a:latin typeface="Arial" panose="020B0604020202020204" pitchFamily="34" charset="0"/>
              </a:rPr>
              <a:t> The system provides quick predictions, enabling faster diagnosis and decision-making. </a:t>
            </a:r>
            <a:endParaRPr kumimoji="0" lang="en-US" altLang="en-US" sz="22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190983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90F0B-A49A-EA1C-3075-8557D411A5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52A355-ECDA-F22F-94E7-8457DE0C33FF}"/>
              </a:ext>
            </a:extLst>
          </p:cNvPr>
          <p:cNvSpPr>
            <a:spLocks noGrp="1"/>
          </p:cNvSpPr>
          <p:nvPr>
            <p:ph type="title"/>
          </p:nvPr>
        </p:nvSpPr>
        <p:spPr/>
        <p:txBody>
          <a:bodyPr/>
          <a:lstStyle/>
          <a:p>
            <a:r>
              <a:rPr lang="en-US" dirty="0"/>
              <a:t>ADVANTAGES &amp; DISADVANTAGES</a:t>
            </a:r>
          </a:p>
        </p:txBody>
      </p:sp>
      <p:sp>
        <p:nvSpPr>
          <p:cNvPr id="4" name="Rectangle 1">
            <a:extLst>
              <a:ext uri="{FF2B5EF4-FFF2-40B4-BE49-F238E27FC236}">
                <a16:creationId xmlns:a16="http://schemas.microsoft.com/office/drawing/2014/main" id="{F5ECE637-C91B-4BA1-C3DB-5AC61ED35F8E}"/>
              </a:ext>
            </a:extLst>
          </p:cNvPr>
          <p:cNvSpPr>
            <a:spLocks noGrp="1" noChangeArrowheads="1"/>
          </p:cNvSpPr>
          <p:nvPr>
            <p:ph idx="1"/>
          </p:nvPr>
        </p:nvSpPr>
        <p:spPr bwMode="auto">
          <a:xfrm>
            <a:off x="762000" y="1270962"/>
            <a:ext cx="7924800" cy="1138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br>
              <a:rPr kumimoji="0" lang="en-US" altLang="en-US" sz="2000" b="1" i="0" u="none" strike="noStrike" cap="none" normalizeH="0" baseline="0" dirty="0">
                <a:ln>
                  <a:noFill/>
                </a:ln>
                <a:solidFill>
                  <a:schemeClr val="tx1"/>
                </a:solidFill>
                <a:effectLst/>
                <a:latin typeface="Arial" panose="020B0604020202020204" pitchFamily="34" charset="0"/>
              </a:rPr>
            </a:br>
            <a:r>
              <a:rPr kumimoji="0" lang="en-US" altLang="en-US" sz="2400" b="1" i="0" u="none" strike="noStrike" cap="none" normalizeH="0" baseline="0" dirty="0">
                <a:ln>
                  <a:noFill/>
                </a:ln>
                <a:solidFill>
                  <a:schemeClr val="tx1"/>
                </a:solidFill>
                <a:effectLst/>
                <a:latin typeface="Arial" panose="020B0604020202020204" pitchFamily="34" charset="0"/>
              </a:rPr>
              <a:t>DISADVANTAGES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400" b="1"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9D1DEFB8-92F0-CE32-88BD-69136E899CA9}"/>
              </a:ext>
            </a:extLst>
          </p:cNvPr>
          <p:cNvSpPr>
            <a:spLocks noChangeArrowheads="1"/>
          </p:cNvSpPr>
          <p:nvPr/>
        </p:nvSpPr>
        <p:spPr bwMode="auto">
          <a:xfrm>
            <a:off x="914400" y="2109163"/>
            <a:ext cx="7162800"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Limited Dataset Dependency:</a:t>
            </a:r>
            <a:r>
              <a:rPr kumimoji="0" lang="en-US" altLang="en-US" sz="2200" b="0" i="0" u="none" strike="noStrike" cap="none" normalizeH="0" baseline="0" dirty="0">
                <a:ln>
                  <a:noFill/>
                </a:ln>
                <a:solidFill>
                  <a:schemeClr val="tx1"/>
                </a:solidFill>
                <a:effectLst/>
                <a:latin typeface="Arial" panose="020B0604020202020204" pitchFamily="34" charset="0"/>
              </a:rPr>
              <a:t> The accuracy is constrained by the quality and diversity of the training dataset.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No Real-Time Integration:</a:t>
            </a:r>
            <a:r>
              <a:rPr kumimoji="0" lang="en-US" altLang="en-US" sz="2200" b="0" i="0" u="none" strike="noStrike" cap="none" normalizeH="0" baseline="0" dirty="0">
                <a:ln>
                  <a:noFill/>
                </a:ln>
                <a:solidFill>
                  <a:schemeClr val="tx1"/>
                </a:solidFill>
                <a:effectLst/>
                <a:latin typeface="Arial" panose="020B0604020202020204" pitchFamily="34" charset="0"/>
              </a:rPr>
              <a:t> Currently, the system cannot integrate with hospital systems for direct use in medical practices.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Hardware Requirements:</a:t>
            </a:r>
            <a:r>
              <a:rPr kumimoji="0" lang="en-US" altLang="en-US" sz="2200" b="0" i="0" u="none" strike="noStrike" cap="none" normalizeH="0" baseline="0" dirty="0">
                <a:ln>
                  <a:noFill/>
                </a:ln>
                <a:solidFill>
                  <a:schemeClr val="tx1"/>
                </a:solidFill>
                <a:effectLst/>
                <a:latin typeface="Arial" panose="020B0604020202020204" pitchFamily="34" charset="0"/>
              </a:rPr>
              <a:t> Performance may degrade on systems with limited computational resources. </a:t>
            </a:r>
          </a:p>
        </p:txBody>
      </p:sp>
    </p:spTree>
    <p:extLst>
      <p:ext uri="{BB962C8B-B14F-4D97-AF65-F5344CB8AC3E}">
        <p14:creationId xmlns:p14="http://schemas.microsoft.com/office/powerpoint/2010/main" val="213668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Working Pneumonia Model 		</a:t>
            </a:r>
          </a:p>
        </p:txBody>
      </p:sp>
      <p:pic>
        <p:nvPicPr>
          <p:cNvPr id="4" name="Screen Recording 2024-12-28 102109">
            <a:hlinkClick r:id="" action="ppaction://media"/>
            <a:extLst>
              <a:ext uri="{FF2B5EF4-FFF2-40B4-BE49-F238E27FC236}">
                <a16:creationId xmlns:a16="http://schemas.microsoft.com/office/drawing/2014/main" id="{7F1FB10A-0ABD-DB8C-0132-D1E238EA8FC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66800" y="1600200"/>
            <a:ext cx="7223125" cy="3962399"/>
          </a:xfrm>
        </p:spPr>
      </p:pic>
    </p:spTree>
    <p:extLst>
      <p:ext uri="{BB962C8B-B14F-4D97-AF65-F5344CB8AC3E}">
        <p14:creationId xmlns:p14="http://schemas.microsoft.com/office/powerpoint/2010/main" val="1041936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4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D214D-6881-0787-5646-670F8A98B7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5EC5CF-BF87-6A1C-A363-576980BF4C1B}"/>
              </a:ext>
            </a:extLst>
          </p:cNvPr>
          <p:cNvSpPr>
            <a:spLocks noGrp="1"/>
          </p:cNvSpPr>
          <p:nvPr>
            <p:ph type="title"/>
          </p:nvPr>
        </p:nvSpPr>
        <p:spPr/>
        <p:txBody>
          <a:bodyPr>
            <a:normAutofit/>
          </a:bodyPr>
          <a:lstStyle/>
          <a:p>
            <a:r>
              <a:rPr lang="en-IN" dirty="0"/>
              <a:t>Web Based Interface</a:t>
            </a:r>
          </a:p>
        </p:txBody>
      </p:sp>
      <p:pic>
        <p:nvPicPr>
          <p:cNvPr id="7" name="Content Placeholder 6" descr="A screenshot of a computer">
            <a:extLst>
              <a:ext uri="{FF2B5EF4-FFF2-40B4-BE49-F238E27FC236}">
                <a16:creationId xmlns:a16="http://schemas.microsoft.com/office/drawing/2014/main" id="{78E3B430-E560-2EEB-27A2-356E9A5E98E7}"/>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04800" y="2057400"/>
            <a:ext cx="4165434" cy="2342107"/>
          </a:xfrm>
        </p:spPr>
      </p:pic>
      <p:pic>
        <p:nvPicPr>
          <p:cNvPr id="10" name="Picture 9" descr="A screenshot of a computer&#10;&#10;Description automatically generated">
            <a:extLst>
              <a:ext uri="{FF2B5EF4-FFF2-40B4-BE49-F238E27FC236}">
                <a16:creationId xmlns:a16="http://schemas.microsoft.com/office/drawing/2014/main" id="{D9975554-5FC4-3299-C183-150CAEC2678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00600" y="2057400"/>
            <a:ext cx="4165434" cy="2342107"/>
          </a:xfrm>
          <a:prstGeom prst="rect">
            <a:avLst/>
          </a:prstGeom>
        </p:spPr>
      </p:pic>
    </p:spTree>
    <p:extLst>
      <p:ext uri="{BB962C8B-B14F-4D97-AF65-F5344CB8AC3E}">
        <p14:creationId xmlns:p14="http://schemas.microsoft.com/office/powerpoint/2010/main" val="3439581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Times New Roman" pitchFamily="18" charset="0"/>
                <a:cs typeface="Times New Roman" pitchFamily="18" charset="0"/>
              </a:rPr>
              <a:t>ABSTRACT</a:t>
            </a:r>
          </a:p>
        </p:txBody>
      </p:sp>
      <p:sp>
        <p:nvSpPr>
          <p:cNvPr id="3" name="Content Placeholder 2"/>
          <p:cNvSpPr>
            <a:spLocks noGrp="1"/>
          </p:cNvSpPr>
          <p:nvPr>
            <p:ph idx="1"/>
          </p:nvPr>
        </p:nvSpPr>
        <p:spPr>
          <a:xfrm>
            <a:off x="457200" y="1417638"/>
            <a:ext cx="8229600" cy="4525963"/>
          </a:xfrm>
        </p:spPr>
        <p:txBody>
          <a:bodyPr>
            <a:normAutofit fontScale="92500" lnSpcReduction="10000"/>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Objective</a:t>
            </a:r>
            <a:r>
              <a:rPr kumimoji="0" lang="en-US" altLang="en-US" sz="2200" b="0" i="0" u="none" strike="noStrike" cap="none" normalizeH="0" baseline="0" dirty="0">
                <a:ln>
                  <a:noFill/>
                </a:ln>
                <a:solidFill>
                  <a:schemeClr val="tx1"/>
                </a:solidFill>
                <a:effectLst/>
                <a:latin typeface="Arial" panose="020B0604020202020204" pitchFamily="34" charset="0"/>
              </a:rPr>
              <a:t>: Develop a deep learning model using Deep Learning method to classify chest X-ray images for pneumonia detection.</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Approach</a:t>
            </a:r>
            <a:r>
              <a:rPr kumimoji="0" lang="en-US" altLang="en-US" sz="2200" b="0" i="0" u="none" strike="noStrike" cap="none" normalizeH="0" baseline="0" dirty="0">
                <a:ln>
                  <a:noFill/>
                </a:ln>
                <a:solidFill>
                  <a:schemeClr val="tx1"/>
                </a:solidFill>
                <a:effectLst/>
                <a:latin typeface="Arial" panose="020B0604020202020204" pitchFamily="34" charset="0"/>
              </a:rPr>
              <a:t>: Trained a </a:t>
            </a:r>
            <a:r>
              <a:rPr lang="en-US" altLang="en-US" sz="2200" dirty="0" err="1">
                <a:latin typeface="Arial" panose="020B0604020202020204" pitchFamily="34" charset="0"/>
              </a:rPr>
              <a:t>MobileNet</a:t>
            </a:r>
            <a:r>
              <a:rPr lang="en-US" altLang="en-US" sz="2200" dirty="0">
                <a:latin typeface="Arial" panose="020B0604020202020204" pitchFamily="34" charset="0"/>
              </a:rPr>
              <a:t> model and i</a:t>
            </a:r>
            <a:r>
              <a:rPr kumimoji="0" lang="en-US" altLang="en-US" sz="2200" b="0" i="0" u="none" strike="noStrike" cap="none" normalizeH="0" baseline="0" dirty="0">
                <a:ln>
                  <a:noFill/>
                </a:ln>
                <a:solidFill>
                  <a:schemeClr val="tx1"/>
                </a:solidFill>
                <a:effectLst/>
                <a:latin typeface="Arial" panose="020B0604020202020204" pitchFamily="34" charset="0"/>
              </a:rPr>
              <a:t>mplemented a Flask-based web application to upload images and display classification results with confidence percentages.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Outcome</a:t>
            </a:r>
            <a:r>
              <a:rPr kumimoji="0" lang="en-US" altLang="en-US" sz="2200" b="0" i="0" u="none" strike="noStrike" cap="none" normalizeH="0" baseline="0" dirty="0">
                <a:ln>
                  <a:noFill/>
                </a:ln>
                <a:solidFill>
                  <a:schemeClr val="tx1"/>
                </a:solidFill>
                <a:effectLst/>
                <a:latin typeface="Arial" panose="020B0604020202020204" pitchFamily="34" charset="0"/>
              </a:rPr>
              <a:t>: Achieved accurate predictions with a well-trained model (</a:t>
            </a:r>
            <a:r>
              <a:rPr kumimoji="0" lang="en-US" altLang="en-US" sz="2200" b="0" i="0" u="none" strike="noStrike" cap="none" normalizeH="0" baseline="0" dirty="0">
                <a:ln>
                  <a:noFill/>
                </a:ln>
                <a:solidFill>
                  <a:schemeClr val="tx1"/>
                </a:solidFill>
                <a:effectLst/>
                <a:latin typeface="Arial Unicode MS"/>
              </a:rPr>
              <a:t>chestXray_prediction.h5</a:t>
            </a:r>
            <a:r>
              <a:rPr kumimoji="0" lang="en-US" altLang="en-US" sz="2200" b="0" i="0" u="none" strike="noStrike" cap="none" normalizeH="0" baseline="0" dirty="0">
                <a:ln>
                  <a:noFill/>
                </a:ln>
                <a:solidFill>
                  <a:schemeClr val="tx1"/>
                </a:solidFill>
                <a:effectLst/>
              </a:rPr>
              <a:t>) integrated into the backend.</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Innovation</a:t>
            </a:r>
            <a:r>
              <a:rPr kumimoji="0" lang="en-US" altLang="en-US" sz="2200" b="0" i="0" u="none" strike="noStrike" cap="none" normalizeH="0" baseline="0" dirty="0">
                <a:ln>
                  <a:noFill/>
                </a:ln>
                <a:solidFill>
                  <a:schemeClr val="tx1"/>
                </a:solidFill>
                <a:effectLst/>
                <a:latin typeface="Arial" panose="020B0604020202020204" pitchFamily="34" charset="0"/>
              </a:rPr>
              <a:t>: User-friendly web interface with real-time predictions powered by a lightweight and efficient </a:t>
            </a:r>
            <a:r>
              <a:rPr kumimoji="0" lang="en-US" altLang="en-US" sz="2200" b="0" i="0" u="none" strike="noStrike" cap="none" normalizeH="0" baseline="0" dirty="0" err="1">
                <a:ln>
                  <a:noFill/>
                </a:ln>
                <a:solidFill>
                  <a:schemeClr val="tx1"/>
                </a:solidFill>
                <a:effectLst/>
                <a:latin typeface="Arial" panose="020B0604020202020204" pitchFamily="34" charset="0"/>
              </a:rPr>
              <a:t>MobileNet</a:t>
            </a:r>
            <a:r>
              <a:rPr kumimoji="0" lang="en-US" altLang="en-US" sz="2200" b="0" i="0" u="none" strike="noStrike" cap="none" normalizeH="0" baseline="0" dirty="0">
                <a:ln>
                  <a:noFill/>
                </a:ln>
                <a:solidFill>
                  <a:schemeClr val="tx1"/>
                </a:solidFill>
                <a:effectLst/>
                <a:latin typeface="Arial" panose="020B0604020202020204" pitchFamily="34" charset="0"/>
              </a:rPr>
              <a:t> architecture.</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Significance</a:t>
            </a:r>
            <a:r>
              <a:rPr kumimoji="0" lang="en-US" altLang="en-US" sz="2200" b="0" i="0" u="none" strike="noStrike" cap="none" normalizeH="0" baseline="0" dirty="0">
                <a:ln>
                  <a:noFill/>
                </a:ln>
                <a:solidFill>
                  <a:schemeClr val="tx1"/>
                </a:solidFill>
                <a:effectLst/>
                <a:latin typeface="Arial" panose="020B0604020202020204" pitchFamily="34" charset="0"/>
              </a:rPr>
              <a:t>: Helps in early detection of pneumonia, offering potential for integration into medical diagnostics </a:t>
            </a:r>
          </a:p>
        </p:txBody>
      </p:sp>
    </p:spTree>
    <p:extLst>
      <p:ext uri="{BB962C8B-B14F-4D97-AF65-F5344CB8AC3E}">
        <p14:creationId xmlns:p14="http://schemas.microsoft.com/office/powerpoint/2010/main" val="14627150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74AD44-99B6-0456-83E6-58EC695400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2A65C4-FFBC-498D-85D8-C9EF5FE6E644}"/>
              </a:ext>
            </a:extLst>
          </p:cNvPr>
          <p:cNvSpPr>
            <a:spLocks noGrp="1"/>
          </p:cNvSpPr>
          <p:nvPr>
            <p:ph type="title"/>
          </p:nvPr>
        </p:nvSpPr>
        <p:spPr/>
        <p:txBody>
          <a:bodyPr>
            <a:normAutofit/>
          </a:bodyPr>
          <a:lstStyle/>
          <a:p>
            <a:r>
              <a:rPr lang="en-IN" dirty="0"/>
              <a:t>Flask Backend</a:t>
            </a:r>
          </a:p>
        </p:txBody>
      </p:sp>
      <p:pic>
        <p:nvPicPr>
          <p:cNvPr id="11" name="Content Placeholder 10" descr="A screen shot of a computer&#10;&#10;Description automatically generated">
            <a:extLst>
              <a:ext uri="{FF2B5EF4-FFF2-40B4-BE49-F238E27FC236}">
                <a16:creationId xmlns:a16="http://schemas.microsoft.com/office/drawing/2014/main" id="{044A8E73-82CA-6E0A-47AD-5861F32EC79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828800" y="2024743"/>
            <a:ext cx="5943600" cy="2808514"/>
          </a:xfrm>
        </p:spPr>
      </p:pic>
    </p:spTree>
    <p:extLst>
      <p:ext uri="{BB962C8B-B14F-4D97-AF65-F5344CB8AC3E}">
        <p14:creationId xmlns:p14="http://schemas.microsoft.com/office/powerpoint/2010/main" val="35223950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6963AA-33BC-CBD7-44A4-435A68E1E5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0D7A15-DEC8-D9C5-C9C5-B16010B55DC2}"/>
              </a:ext>
            </a:extLst>
          </p:cNvPr>
          <p:cNvSpPr>
            <a:spLocks noGrp="1"/>
          </p:cNvSpPr>
          <p:nvPr>
            <p:ph type="title"/>
          </p:nvPr>
        </p:nvSpPr>
        <p:spPr/>
        <p:txBody>
          <a:bodyPr>
            <a:normAutofit/>
          </a:bodyPr>
          <a:lstStyle/>
          <a:p>
            <a:r>
              <a:rPr lang="en-IN" dirty="0"/>
              <a:t>Model Accuracy</a:t>
            </a:r>
          </a:p>
        </p:txBody>
      </p:sp>
      <p:pic>
        <p:nvPicPr>
          <p:cNvPr id="11" name="Content Placeholder 10" descr="A screenshot of a computer program&#10;&#10;Description automatically generated">
            <a:extLst>
              <a:ext uri="{FF2B5EF4-FFF2-40B4-BE49-F238E27FC236}">
                <a16:creationId xmlns:a16="http://schemas.microsoft.com/office/drawing/2014/main" id="{E2C96E95-041D-6777-8C81-F265BA326E9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5400" y="1676400"/>
            <a:ext cx="6301544" cy="3842970"/>
          </a:xfrm>
        </p:spPr>
      </p:pic>
    </p:spTree>
    <p:extLst>
      <p:ext uri="{BB962C8B-B14F-4D97-AF65-F5344CB8AC3E}">
        <p14:creationId xmlns:p14="http://schemas.microsoft.com/office/powerpoint/2010/main" val="30411090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t>
            </a:r>
          </a:p>
        </p:txBody>
      </p:sp>
      <p:sp>
        <p:nvSpPr>
          <p:cNvPr id="4" name="Rectangle 1">
            <a:extLst>
              <a:ext uri="{FF2B5EF4-FFF2-40B4-BE49-F238E27FC236}">
                <a16:creationId xmlns:a16="http://schemas.microsoft.com/office/drawing/2014/main" id="{E1CCA3BF-4558-C14E-0259-8AC6D5DD25E5}"/>
              </a:ext>
            </a:extLst>
          </p:cNvPr>
          <p:cNvSpPr>
            <a:spLocks noGrp="1" noChangeArrowheads="1"/>
          </p:cNvSpPr>
          <p:nvPr>
            <p:ph idx="1"/>
          </p:nvPr>
        </p:nvSpPr>
        <p:spPr bwMode="auto">
          <a:xfrm>
            <a:off x="762000" y="1600200"/>
            <a:ext cx="7848600" cy="381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Accurate Detection:</a:t>
            </a:r>
            <a:r>
              <a:rPr kumimoji="0" lang="en-US" altLang="en-US" sz="2200" b="0" i="0" u="none" strike="noStrike" cap="none" normalizeH="0" baseline="0" dirty="0">
                <a:ln>
                  <a:noFill/>
                </a:ln>
                <a:solidFill>
                  <a:schemeClr val="tx1"/>
                </a:solidFill>
                <a:effectLst/>
                <a:latin typeface="Arial" panose="020B0604020202020204" pitchFamily="34" charset="0"/>
              </a:rPr>
              <a:t> The project successfully demonstrates the application of deep learning in detecting pneumonia from chest X-ray images with high accuracy and efficiency.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User-Centric Design:</a:t>
            </a:r>
            <a:r>
              <a:rPr kumimoji="0" lang="en-US" altLang="en-US" sz="2200" b="0" i="0" u="none" strike="noStrike" cap="none" normalizeH="0" baseline="0" dirty="0">
                <a:ln>
                  <a:noFill/>
                </a:ln>
                <a:solidFill>
                  <a:schemeClr val="tx1"/>
                </a:solidFill>
                <a:effectLst/>
                <a:latin typeface="Arial" panose="020B0604020202020204" pitchFamily="34" charset="0"/>
              </a:rPr>
              <a:t> A user-friendly Flask-based interface ensures easy access and usability for medical professionals and researchers.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200" b="1" i="0" u="none" strike="noStrike" cap="none" normalizeH="0" baseline="0" dirty="0">
                <a:ln>
                  <a:noFill/>
                </a:ln>
                <a:solidFill>
                  <a:schemeClr val="tx1"/>
                </a:solidFill>
                <a:effectLst/>
                <a:latin typeface="Arial" panose="020B0604020202020204" pitchFamily="34" charset="0"/>
              </a:rPr>
              <a:t>Scalable Solution:</a:t>
            </a:r>
            <a:r>
              <a:rPr kumimoji="0" lang="en-US" altLang="en-US" sz="2200" b="0" i="0" u="none" strike="noStrike" cap="none" normalizeH="0" baseline="0" dirty="0">
                <a:ln>
                  <a:noFill/>
                </a:ln>
                <a:solidFill>
                  <a:schemeClr val="tx1"/>
                </a:solidFill>
                <a:effectLst/>
                <a:latin typeface="Arial" panose="020B0604020202020204" pitchFamily="34" charset="0"/>
              </a:rPr>
              <a:t> The model and application can be further developed and integrated into real-time medical systems, enhancing diagnostic capabilities. </a:t>
            </a:r>
          </a:p>
        </p:txBody>
      </p:sp>
    </p:spTree>
    <p:extLst>
      <p:ext uri="{BB962C8B-B14F-4D97-AF65-F5344CB8AC3E}">
        <p14:creationId xmlns:p14="http://schemas.microsoft.com/office/powerpoint/2010/main" val="2146343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 </a:t>
            </a:r>
          </a:p>
        </p:txBody>
      </p:sp>
      <p:sp>
        <p:nvSpPr>
          <p:cNvPr id="3" name="Content Placeholder 2"/>
          <p:cNvSpPr>
            <a:spLocks noGrp="1"/>
          </p:cNvSpPr>
          <p:nvPr>
            <p:ph idx="1"/>
          </p:nvPr>
        </p:nvSpPr>
        <p:spPr>
          <a:xfrm>
            <a:off x="457200" y="1524000"/>
            <a:ext cx="8229600" cy="4525963"/>
          </a:xfrm>
        </p:spPr>
        <p:txBody>
          <a:bodyPr>
            <a:normAutofit/>
          </a:bodyPr>
          <a:lstStyle/>
          <a:p>
            <a:pPr algn="just">
              <a:buNone/>
            </a:pPr>
            <a:r>
              <a:rPr lang="en-US" sz="2600" dirty="0"/>
              <a:t>	</a:t>
            </a:r>
            <a:r>
              <a:rPr lang="en-US" sz="2400" dirty="0"/>
              <a:t>Pneumonia is a significant global health concern, especially in underdeveloped regions with limited access to diagnostic tools. Manual interpretation of chest X-rays is time-consuming and prone to errors due to varying expertise levels among radiologists. The need for an automated, accurate, and cost-effective solution to detect pneumonia is critical to improving early diagnosis and treatment, thereby reducing mortality rates. This project aims to address this issue by leveraging deep learning techniques integrated with a user-friendly web application.</a:t>
            </a:r>
            <a:endParaRPr lang="en-US" sz="2400" dirty="0">
              <a:latin typeface="Times New Roman" pitchFamily="18" charset="0"/>
              <a:cs typeface="Times New Roman"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4152" y="152400"/>
            <a:ext cx="8229600" cy="1143000"/>
          </a:xfrm>
        </p:spPr>
        <p:txBody>
          <a:bodyPr/>
          <a:lstStyle/>
          <a:p>
            <a:r>
              <a:rPr lang="en-US" dirty="0"/>
              <a:t>INTRODUCTION</a:t>
            </a:r>
          </a:p>
        </p:txBody>
      </p:sp>
      <p:sp>
        <p:nvSpPr>
          <p:cNvPr id="5" name="Rectangle 2">
            <a:extLst>
              <a:ext uri="{FF2B5EF4-FFF2-40B4-BE49-F238E27FC236}">
                <a16:creationId xmlns:a16="http://schemas.microsoft.com/office/drawing/2014/main" id="{4158F833-DE45-AA2A-C43B-51735E5749DA}"/>
              </a:ext>
            </a:extLst>
          </p:cNvPr>
          <p:cNvSpPr>
            <a:spLocks noGrp="1" noChangeArrowheads="1"/>
          </p:cNvSpPr>
          <p:nvPr>
            <p:ph idx="1"/>
          </p:nvPr>
        </p:nvSpPr>
        <p:spPr bwMode="auto">
          <a:xfrm>
            <a:off x="454152" y="1258416"/>
            <a:ext cx="8385048" cy="4478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900" b="1" i="0" u="none" strike="noStrike" cap="none" normalizeH="0" baseline="0" dirty="0">
                <a:ln>
                  <a:noFill/>
                </a:ln>
                <a:solidFill>
                  <a:schemeClr val="tx1"/>
                </a:solidFill>
                <a:effectLst/>
                <a:latin typeface="Arial" panose="020B0604020202020204" pitchFamily="34" charset="0"/>
              </a:rPr>
              <a:t>Project Overview</a:t>
            </a:r>
            <a:r>
              <a:rPr kumimoji="0" lang="en-US" altLang="en-US" sz="1900" b="0" i="0" u="none" strike="noStrike" cap="none" normalizeH="0" baseline="0" dirty="0">
                <a:ln>
                  <a:noFill/>
                </a:ln>
                <a:solidFill>
                  <a:schemeClr val="tx1"/>
                </a:solidFill>
                <a:effectLst/>
                <a:latin typeface="Arial" panose="020B0604020202020204" pitchFamily="34" charset="0"/>
              </a:rPr>
              <a:t>: Pneumonia Diagnosis using Deep Learning integrates </a:t>
            </a:r>
            <a:r>
              <a:rPr kumimoji="0" lang="en-US" altLang="en-US" sz="1900" b="0" i="0" u="none" strike="noStrike" cap="none" normalizeH="0" baseline="0" dirty="0" err="1">
                <a:ln>
                  <a:noFill/>
                </a:ln>
                <a:solidFill>
                  <a:schemeClr val="tx1"/>
                </a:solidFill>
                <a:effectLst/>
                <a:latin typeface="Arial" panose="020B0604020202020204" pitchFamily="34" charset="0"/>
              </a:rPr>
              <a:t>MobileNet</a:t>
            </a:r>
            <a:r>
              <a:rPr kumimoji="0" lang="en-US" altLang="en-US" sz="1900" b="0" i="0" u="none" strike="noStrike" cap="none" normalizeH="0" baseline="0" dirty="0">
                <a:ln>
                  <a:noFill/>
                </a:ln>
                <a:solidFill>
                  <a:schemeClr val="tx1"/>
                </a:solidFill>
                <a:effectLst/>
                <a:latin typeface="Arial" panose="020B0604020202020204" pitchFamily="34" charset="0"/>
              </a:rPr>
              <a:t> and Flask to create an accurate and accessible diagnostic tool for chest X-ray analysis.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9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900" b="1" i="0" u="none" strike="noStrike" cap="none" normalizeH="0" baseline="0" dirty="0">
                <a:ln>
                  <a:noFill/>
                </a:ln>
                <a:solidFill>
                  <a:schemeClr val="tx1"/>
                </a:solidFill>
                <a:effectLst/>
                <a:latin typeface="Arial" panose="020B0604020202020204" pitchFamily="34" charset="0"/>
              </a:rPr>
              <a:t>Key Objective</a:t>
            </a:r>
            <a:r>
              <a:rPr kumimoji="0" lang="en-US" altLang="en-US" sz="1900" b="0" i="0" u="none" strike="noStrike" cap="none" normalizeH="0" baseline="0" dirty="0">
                <a:ln>
                  <a:noFill/>
                </a:ln>
                <a:solidFill>
                  <a:schemeClr val="tx1"/>
                </a:solidFill>
                <a:effectLst/>
                <a:latin typeface="Arial" panose="020B0604020202020204" pitchFamily="34" charset="0"/>
              </a:rPr>
              <a:t>: Automate the detection of pneumonia with high accuracy, providing results instantly through a web-based interface.</a:t>
            </a:r>
          </a:p>
          <a:p>
            <a:pPr marL="0" marR="0" lvl="0" indent="0" algn="just" defTabSz="914400" rtl="0" eaLnBrk="0" fontAlgn="base" latinLnBrk="0" hangingPunct="0">
              <a:lnSpc>
                <a:spcPct val="100000"/>
              </a:lnSpc>
              <a:spcBef>
                <a:spcPct val="0"/>
              </a:spcBef>
              <a:spcAft>
                <a:spcPct val="0"/>
              </a:spcAft>
              <a:buClrTx/>
              <a:buSzTx/>
              <a:buNone/>
              <a:tabLst/>
            </a:pPr>
            <a:endParaRPr kumimoji="0" lang="en-US" altLang="en-US" sz="19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900" b="1" i="0" u="none" strike="noStrike" cap="none" normalizeH="0" baseline="0" dirty="0">
                <a:ln>
                  <a:noFill/>
                </a:ln>
                <a:solidFill>
                  <a:schemeClr val="tx1"/>
                </a:solidFill>
                <a:effectLst/>
                <a:latin typeface="Arial" panose="020B0604020202020204" pitchFamily="34" charset="0"/>
              </a:rPr>
              <a:t>Significance</a:t>
            </a:r>
            <a:r>
              <a:rPr kumimoji="0" lang="en-US" altLang="en-US" sz="1900" b="0" i="0" u="none" strike="noStrike" cap="none" normalizeH="0" baseline="0" dirty="0">
                <a:ln>
                  <a:noFill/>
                </a:ln>
                <a:solidFill>
                  <a:schemeClr val="tx1"/>
                </a:solidFill>
                <a:effectLst/>
                <a:latin typeface="Arial" panose="020B0604020202020204" pitchFamily="34" charset="0"/>
              </a:rPr>
              <a:t>: Aims to minimize diagnostic delays and reduce dependence on manual analysis, particularly in resource-limited settings.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9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900" b="1" i="0" u="none" strike="noStrike" cap="none" normalizeH="0" baseline="0" dirty="0">
                <a:ln>
                  <a:noFill/>
                </a:ln>
                <a:solidFill>
                  <a:schemeClr val="tx1"/>
                </a:solidFill>
                <a:effectLst/>
                <a:latin typeface="Arial" panose="020B0604020202020204" pitchFamily="34" charset="0"/>
              </a:rPr>
              <a:t>Technology Used</a:t>
            </a:r>
            <a:r>
              <a:rPr kumimoji="0" lang="en-US" altLang="en-US" sz="1900" b="0" i="0" u="none" strike="noStrike" cap="none" normalizeH="0" baseline="0" dirty="0">
                <a:ln>
                  <a:noFill/>
                </a:ln>
                <a:solidFill>
                  <a:schemeClr val="tx1"/>
                </a:solidFill>
                <a:effectLst/>
                <a:latin typeface="Arial" panose="020B0604020202020204" pitchFamily="34" charset="0"/>
              </a:rPr>
              <a:t>: </a:t>
            </a:r>
            <a:r>
              <a:rPr kumimoji="0" lang="en-US" altLang="en-US" sz="1900" b="0" i="0" u="none" strike="noStrike" cap="none" normalizeH="0" baseline="0" dirty="0" err="1">
                <a:ln>
                  <a:noFill/>
                </a:ln>
                <a:solidFill>
                  <a:schemeClr val="tx1"/>
                </a:solidFill>
                <a:effectLst/>
                <a:latin typeface="Arial" panose="020B0604020202020204" pitchFamily="34" charset="0"/>
              </a:rPr>
              <a:t>MobileNet</a:t>
            </a:r>
            <a:r>
              <a:rPr kumimoji="0" lang="en-US" altLang="en-US" sz="1900" b="0" i="0" u="none" strike="noStrike" cap="none" normalizeH="0" baseline="0" dirty="0">
                <a:ln>
                  <a:noFill/>
                </a:ln>
                <a:solidFill>
                  <a:schemeClr val="tx1"/>
                </a:solidFill>
                <a:effectLst/>
                <a:latin typeface="Arial" panose="020B0604020202020204" pitchFamily="34" charset="0"/>
              </a:rPr>
              <a:t> for image classification and Flask for creating an interactive user interface.</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9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900" b="1" i="0" u="none" strike="noStrike" cap="none" normalizeH="0" baseline="0" dirty="0">
                <a:ln>
                  <a:noFill/>
                </a:ln>
                <a:solidFill>
                  <a:schemeClr val="tx1"/>
                </a:solidFill>
                <a:effectLst/>
                <a:latin typeface="Arial" panose="020B0604020202020204" pitchFamily="34" charset="0"/>
              </a:rPr>
              <a:t>Outcome</a:t>
            </a:r>
            <a:r>
              <a:rPr kumimoji="0" lang="en-US" altLang="en-US" sz="1900" b="0" i="0" u="none" strike="noStrike" cap="none" normalizeH="0" baseline="0" dirty="0">
                <a:ln>
                  <a:noFill/>
                </a:ln>
                <a:solidFill>
                  <a:schemeClr val="tx1"/>
                </a:solidFill>
                <a:effectLst/>
                <a:latin typeface="Arial" panose="020B0604020202020204" pitchFamily="34" charset="0"/>
              </a:rPr>
              <a:t>: An easy-to-use platform that offers predictions on pneumonia with confidence scores for better clinical decision-making.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MOTIVATION</a:t>
            </a:r>
          </a:p>
        </p:txBody>
      </p:sp>
      <p:sp>
        <p:nvSpPr>
          <p:cNvPr id="3" name="Content Placeholder 2"/>
          <p:cNvSpPr>
            <a:spLocks noGrp="1"/>
          </p:cNvSpPr>
          <p:nvPr>
            <p:ph idx="1"/>
          </p:nvPr>
        </p:nvSpPr>
        <p:spPr/>
        <p:txBody>
          <a:bodyPr>
            <a:normAutofit/>
          </a:bodyPr>
          <a:lstStyle/>
          <a:p>
            <a:pPr algn="just"/>
            <a:r>
              <a:rPr lang="en-US" sz="2400" dirty="0"/>
              <a:t>Pneumonia is a leading cause of morbidity and mortality worldwide, especially in low-resource regions where access to timely medical diagnosis is limited. Early and accurate detection is critical to reducing the disease's impact. This project aims to leverage deep learning to automate the diagnostic process, making it faster, more reliable, and accessible through a web-based interface. The integration of </a:t>
            </a:r>
            <a:r>
              <a:rPr lang="en-US" sz="2400" dirty="0" err="1"/>
              <a:t>MobileNet</a:t>
            </a:r>
            <a:r>
              <a:rPr lang="en-US" sz="2400" dirty="0"/>
              <a:t> and Flask not only simplifies the user experience but also ensures that advanced medical diagnostics can be delivered effectively to areas lacking trained radiologists.</a:t>
            </a:r>
            <a:endParaRPr lang="en-IN" sz="2400" dirty="0"/>
          </a:p>
        </p:txBody>
      </p:sp>
    </p:spTree>
    <p:extLst>
      <p:ext uri="{BB962C8B-B14F-4D97-AF65-F5344CB8AC3E}">
        <p14:creationId xmlns:p14="http://schemas.microsoft.com/office/powerpoint/2010/main" val="1063681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EXISTING SYSTEM</a:t>
            </a:r>
          </a:p>
        </p:txBody>
      </p:sp>
      <p:sp>
        <p:nvSpPr>
          <p:cNvPr id="3" name="Content Placeholder 2"/>
          <p:cNvSpPr>
            <a:spLocks noGrp="1"/>
          </p:cNvSpPr>
          <p:nvPr>
            <p:ph idx="1"/>
          </p:nvPr>
        </p:nvSpPr>
        <p:spPr/>
        <p:txBody>
          <a:bodyPr>
            <a:normAutofit fontScale="70000" lnSpcReduction="20000"/>
          </a:bodyPr>
          <a:lstStyle/>
          <a:p>
            <a:pPr>
              <a:buFont typeface="+mj-lt"/>
              <a:buAutoNum type="arabicPeriod"/>
            </a:pPr>
            <a:r>
              <a:rPr lang="en-US" b="1" dirty="0"/>
              <a:t>Manual Diagnosis</a:t>
            </a:r>
            <a:r>
              <a:rPr lang="en-US" dirty="0"/>
              <a:t>: Pneumonia diagnosis traditionally relies on radiologists analyzing chest X-rays, which is time-intensive and prone to human error.</a:t>
            </a:r>
          </a:p>
          <a:p>
            <a:pPr>
              <a:buFont typeface="+mj-lt"/>
              <a:buAutoNum type="arabicPeriod"/>
            </a:pPr>
            <a:r>
              <a:rPr lang="en-US" b="1" dirty="0"/>
              <a:t>Lack of Accessibility</a:t>
            </a:r>
            <a:r>
              <a:rPr lang="en-US" dirty="0"/>
              <a:t>: In many remote or resource-poor areas, access to trained medical professionals is limited, delaying timely diagnosis.</a:t>
            </a:r>
          </a:p>
          <a:p>
            <a:pPr>
              <a:buFont typeface="+mj-lt"/>
              <a:buAutoNum type="arabicPeriod"/>
            </a:pPr>
            <a:r>
              <a:rPr lang="en-US" b="1" dirty="0"/>
              <a:t>Subjective Interpretation</a:t>
            </a:r>
            <a:r>
              <a:rPr lang="en-US" dirty="0"/>
              <a:t>: Different radiologists may interpret the same X-ray differently, leading to inconsistent results.</a:t>
            </a:r>
          </a:p>
          <a:p>
            <a:pPr>
              <a:buFont typeface="+mj-lt"/>
              <a:buAutoNum type="arabicPeriod"/>
            </a:pPr>
            <a:r>
              <a:rPr lang="en-US" b="1" dirty="0"/>
              <a:t>High Costs</a:t>
            </a:r>
            <a:r>
              <a:rPr lang="en-US" dirty="0"/>
              <a:t>: Access to specialized diagnostic tools or personnel can be expensive, making it unaffordable for many.</a:t>
            </a:r>
          </a:p>
          <a:p>
            <a:pPr>
              <a:buFont typeface="+mj-lt"/>
              <a:buAutoNum type="arabicPeriod"/>
            </a:pPr>
            <a:r>
              <a:rPr lang="en-US" b="1" dirty="0"/>
              <a:t>Limited Automation</a:t>
            </a:r>
            <a:r>
              <a:rPr lang="en-US" dirty="0"/>
              <a:t>: Existing automated solutions are often limited in accuracy and fail to provide reliable predictions in real-world settings.</a:t>
            </a:r>
          </a:p>
          <a:p>
            <a:pPr algn="just"/>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2419098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PROPOSED SYSTEM</a:t>
            </a:r>
          </a:p>
        </p:txBody>
      </p:sp>
      <p:sp>
        <p:nvSpPr>
          <p:cNvPr id="3" name="Content Placeholder 2"/>
          <p:cNvSpPr>
            <a:spLocks noGrp="1"/>
          </p:cNvSpPr>
          <p:nvPr>
            <p:ph idx="1"/>
          </p:nvPr>
        </p:nvSpPr>
        <p:spPr/>
        <p:txBody>
          <a:bodyPr>
            <a:normAutofit/>
          </a:bodyPr>
          <a:lstStyle/>
          <a:p>
            <a:pPr marL="0" indent="0" algn="just">
              <a:buNone/>
            </a:pPr>
            <a:endParaRPr lang="en-US" dirty="0">
              <a:latin typeface="Times New Roman" pitchFamily="18" charset="0"/>
              <a:cs typeface="Times New Roman" pitchFamily="18" charset="0"/>
            </a:endParaRPr>
          </a:p>
          <a:p>
            <a:pPr algn="just"/>
            <a:endParaRPr lang="en-US" dirty="0">
              <a:latin typeface="Times New Roman" pitchFamily="18" charset="0"/>
              <a:cs typeface="Times New Roman" pitchFamily="18" charset="0"/>
            </a:endParaRPr>
          </a:p>
        </p:txBody>
      </p:sp>
      <p:sp>
        <p:nvSpPr>
          <p:cNvPr id="8" name="Rectangle 5">
            <a:extLst>
              <a:ext uri="{FF2B5EF4-FFF2-40B4-BE49-F238E27FC236}">
                <a16:creationId xmlns:a16="http://schemas.microsoft.com/office/drawing/2014/main" id="{4E72CF40-0743-92F8-FF7E-EB15FFC07E1A}"/>
              </a:ext>
            </a:extLst>
          </p:cNvPr>
          <p:cNvSpPr>
            <a:spLocks noChangeArrowheads="1"/>
          </p:cNvSpPr>
          <p:nvPr/>
        </p:nvSpPr>
        <p:spPr bwMode="auto">
          <a:xfrm>
            <a:off x="762000" y="1382286"/>
            <a:ext cx="7315200"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1. Deep Learning Integration</a:t>
            </a:r>
            <a:r>
              <a:rPr kumimoji="0" lang="en-US" altLang="en-US" sz="2000" b="0" i="0" u="none" strike="noStrike" cap="none" normalizeH="0" baseline="0" dirty="0">
                <a:ln>
                  <a:noFill/>
                </a:ln>
                <a:solidFill>
                  <a:schemeClr val="tx1"/>
                </a:solidFill>
                <a:effectLst/>
                <a:latin typeface="Arial" panose="020B0604020202020204" pitchFamily="34" charset="0"/>
              </a:rPr>
              <a:t>: Utilizes a pre-trained </a:t>
            </a:r>
            <a:r>
              <a:rPr kumimoji="0" lang="en-US" altLang="en-US" sz="2000" b="0" i="0" u="none" strike="noStrike" cap="none" normalizeH="0" baseline="0" dirty="0" err="1">
                <a:ln>
                  <a:noFill/>
                </a:ln>
                <a:solidFill>
                  <a:schemeClr val="tx1"/>
                </a:solidFill>
                <a:effectLst/>
                <a:latin typeface="Arial" panose="020B0604020202020204" pitchFamily="34" charset="0"/>
              </a:rPr>
              <a:t>MobileNet</a:t>
            </a:r>
            <a:r>
              <a:rPr kumimoji="0" lang="en-US" altLang="en-US" sz="2000" b="0" i="0" u="none" strike="noStrike" cap="none" normalizeH="0" baseline="0" dirty="0">
                <a:ln>
                  <a:noFill/>
                </a:ln>
                <a:solidFill>
                  <a:schemeClr val="tx1"/>
                </a:solidFill>
                <a:effectLst/>
                <a:latin typeface="Arial" panose="020B0604020202020204" pitchFamily="34" charset="0"/>
              </a:rPr>
              <a:t> model to classify chest X-ray images with high accuracy.</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2. Flask Backend</a:t>
            </a:r>
            <a:r>
              <a:rPr kumimoji="0" lang="en-US" altLang="en-US" sz="2000" b="0" i="0" u="none" strike="noStrike" cap="none" normalizeH="0" baseline="0" dirty="0">
                <a:ln>
                  <a:noFill/>
                </a:ln>
                <a:solidFill>
                  <a:schemeClr val="tx1"/>
                </a:solidFill>
                <a:effectLst/>
                <a:latin typeface="Arial" panose="020B0604020202020204" pitchFamily="34" charset="0"/>
              </a:rPr>
              <a:t>: Implements a Flask application to streamline the process of uploading images and delivering predictions via a user-friendly interface.</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3. Automated Predictions</a:t>
            </a:r>
            <a:r>
              <a:rPr kumimoji="0" lang="en-US" altLang="en-US" sz="2000" b="0" i="0" u="none" strike="noStrike" cap="none" normalizeH="0" baseline="0" dirty="0">
                <a:ln>
                  <a:noFill/>
                </a:ln>
                <a:solidFill>
                  <a:schemeClr val="tx1"/>
                </a:solidFill>
                <a:effectLst/>
                <a:latin typeface="Arial" panose="020B0604020202020204" pitchFamily="34" charset="0"/>
              </a:rPr>
              <a:t>: Eliminates manual interpretation by providing consistent and objective results based on the trained model.</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4. Accessibility</a:t>
            </a:r>
            <a:r>
              <a:rPr kumimoji="0" lang="en-US" altLang="en-US" sz="2000" b="0" i="0" u="none" strike="noStrike" cap="none" normalizeH="0" baseline="0" dirty="0">
                <a:ln>
                  <a:noFill/>
                </a:ln>
                <a:solidFill>
                  <a:schemeClr val="tx1"/>
                </a:solidFill>
                <a:effectLst/>
                <a:latin typeface="Arial" panose="020B0604020202020204" pitchFamily="34" charset="0"/>
              </a:rPr>
              <a:t>: Designed to be deployed on local or cloud servers, making it accessible for remote or resource-limited regions.</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tx1"/>
                </a:solidFill>
                <a:effectLst/>
                <a:latin typeface="Arial" panose="020B0604020202020204" pitchFamily="34" charset="0"/>
              </a:rPr>
              <a:t>5. Improved Accuracy</a:t>
            </a:r>
            <a:r>
              <a:rPr kumimoji="0" lang="en-US" altLang="en-US" sz="2000" b="0" i="0" u="none" strike="noStrike" cap="none" normalizeH="0" baseline="0" dirty="0">
                <a:ln>
                  <a:noFill/>
                </a:ln>
                <a:solidFill>
                  <a:schemeClr val="tx1"/>
                </a:solidFill>
                <a:effectLst/>
                <a:latin typeface="Arial" panose="020B0604020202020204" pitchFamily="34" charset="0"/>
              </a:rPr>
              <a:t>: Achieves over 97% classification accuracy, significantly reducing misdiagnosis risks. </a:t>
            </a:r>
          </a:p>
        </p:txBody>
      </p:sp>
    </p:spTree>
    <p:extLst>
      <p:ext uri="{BB962C8B-B14F-4D97-AF65-F5344CB8AC3E}">
        <p14:creationId xmlns:p14="http://schemas.microsoft.com/office/powerpoint/2010/main" val="2419098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LITERATURE SURVEY</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040884324"/>
              </p:ext>
            </p:extLst>
          </p:nvPr>
        </p:nvGraphicFramePr>
        <p:xfrm>
          <a:off x="152400" y="1600201"/>
          <a:ext cx="8991600" cy="3814877"/>
        </p:xfrm>
        <a:graphic>
          <a:graphicData uri="http://schemas.openxmlformats.org/drawingml/2006/table">
            <a:tbl>
              <a:tblPr firstRow="1" bandRow="1">
                <a:tableStyleId>{F5AB1C69-6EDB-4FF4-983F-18BD219EF322}</a:tableStyleId>
              </a:tblPr>
              <a:tblGrid>
                <a:gridCol w="9144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651000">
                  <a:extLst>
                    <a:ext uri="{9D8B030D-6E8A-4147-A177-3AD203B41FA5}">
                      <a16:colId xmlns:a16="http://schemas.microsoft.com/office/drawing/2014/main" val="20003"/>
                    </a:ext>
                  </a:extLst>
                </a:gridCol>
                <a:gridCol w="1498600">
                  <a:extLst>
                    <a:ext uri="{9D8B030D-6E8A-4147-A177-3AD203B41FA5}">
                      <a16:colId xmlns:a16="http://schemas.microsoft.com/office/drawing/2014/main" val="20004"/>
                    </a:ext>
                  </a:extLst>
                </a:gridCol>
                <a:gridCol w="1498600">
                  <a:extLst>
                    <a:ext uri="{9D8B030D-6E8A-4147-A177-3AD203B41FA5}">
                      <a16:colId xmlns:a16="http://schemas.microsoft.com/office/drawing/2014/main" val="20005"/>
                    </a:ext>
                  </a:extLst>
                </a:gridCol>
              </a:tblGrid>
              <a:tr h="614477">
                <a:tc>
                  <a:txBody>
                    <a:bodyPr/>
                    <a:lstStyle/>
                    <a:p>
                      <a:r>
                        <a:rPr lang="en-IN" dirty="0"/>
                        <a:t>YEAR</a:t>
                      </a:r>
                    </a:p>
                  </a:txBody>
                  <a:tcPr/>
                </a:tc>
                <a:tc>
                  <a:txBody>
                    <a:bodyPr/>
                    <a:lstStyle/>
                    <a:p>
                      <a:r>
                        <a:rPr lang="en-IN" dirty="0"/>
                        <a:t>PAPER TITLE</a:t>
                      </a:r>
                    </a:p>
                  </a:txBody>
                  <a:tcPr/>
                </a:tc>
                <a:tc>
                  <a:txBody>
                    <a:bodyPr/>
                    <a:lstStyle/>
                    <a:p>
                      <a:r>
                        <a:rPr lang="en-IN" dirty="0"/>
                        <a:t>METHODOLOGY</a:t>
                      </a:r>
                    </a:p>
                  </a:txBody>
                  <a:tcPr/>
                </a:tc>
                <a:tc>
                  <a:txBody>
                    <a:bodyPr/>
                    <a:lstStyle/>
                    <a:p>
                      <a:r>
                        <a:rPr lang="en-IN" dirty="0"/>
                        <a:t>ADVANTAGES</a:t>
                      </a:r>
                    </a:p>
                  </a:txBody>
                  <a:tcPr/>
                </a:tc>
                <a:tc>
                  <a:txBody>
                    <a:bodyPr/>
                    <a:lstStyle/>
                    <a:p>
                      <a:r>
                        <a:rPr lang="en-IN" dirty="0"/>
                        <a:t>LIMITATIONS</a:t>
                      </a:r>
                    </a:p>
                  </a:txBody>
                  <a:tcPr/>
                </a:tc>
                <a:tc>
                  <a:txBody>
                    <a:bodyPr/>
                    <a:lstStyle/>
                    <a:p>
                      <a:r>
                        <a:rPr lang="en-IN" dirty="0"/>
                        <a:t>FUTURE SCOP</a:t>
                      </a:r>
                    </a:p>
                  </a:txBody>
                  <a:tcPr/>
                </a:tc>
                <a:extLst>
                  <a:ext uri="{0D108BD9-81ED-4DB2-BD59-A6C34878D82A}">
                    <a16:rowId xmlns:a16="http://schemas.microsoft.com/office/drawing/2014/main" val="10000"/>
                  </a:ext>
                </a:extLst>
              </a:tr>
              <a:tr h="1401009">
                <a:tc>
                  <a:txBody>
                    <a:bodyPr/>
                    <a:lstStyle/>
                    <a:p>
                      <a:r>
                        <a:rPr lang="en-IN" dirty="0"/>
                        <a:t>2020</a:t>
                      </a:r>
                    </a:p>
                  </a:txBody>
                  <a:tcPr/>
                </a:tc>
                <a:tc>
                  <a:txBody>
                    <a:bodyPr/>
                    <a:lstStyle/>
                    <a:p>
                      <a:r>
                        <a:rPr lang="en-US" dirty="0"/>
                        <a:t>Deep Learning for Pneumonia Detection: A Systematic Review</a:t>
                      </a:r>
                      <a:endParaRPr lang="en-IN" dirty="0"/>
                    </a:p>
                  </a:txBody>
                  <a:tcPr/>
                </a:tc>
                <a:tc>
                  <a:txBody>
                    <a:bodyPr/>
                    <a:lstStyle/>
                    <a:p>
                      <a:r>
                        <a:rPr lang="en-US" dirty="0"/>
                        <a:t>Systematic review of deep learning models for X-rays.</a:t>
                      </a:r>
                      <a:endParaRPr lang="en-IN" dirty="0"/>
                    </a:p>
                  </a:txBody>
                  <a:tcPr/>
                </a:tc>
                <a:tc>
                  <a:txBody>
                    <a:bodyPr/>
                    <a:lstStyle/>
                    <a:p>
                      <a:r>
                        <a:rPr lang="en-US" dirty="0"/>
                        <a:t>Comprehensive review covering multiple approaches.</a:t>
                      </a:r>
                      <a:endParaRPr lang="en-IN" dirty="0"/>
                    </a:p>
                  </a:txBody>
                  <a:tcPr/>
                </a:tc>
                <a:tc>
                  <a:txBody>
                    <a:bodyPr/>
                    <a:lstStyle/>
                    <a:p>
                      <a:r>
                        <a:rPr lang="en-US" dirty="0"/>
                        <a:t>Limited to theoretical insights, lacking practical tests.</a:t>
                      </a:r>
                      <a:endParaRPr lang="en-IN" dirty="0"/>
                    </a:p>
                  </a:txBody>
                  <a:tcPr/>
                </a:tc>
                <a:tc>
                  <a:txBody>
                    <a:bodyPr/>
                    <a:lstStyle/>
                    <a:p>
                      <a:r>
                        <a:rPr lang="en-US" dirty="0"/>
                        <a:t>Suggests real-world validation of reviewed methods.</a:t>
                      </a:r>
                      <a:endParaRPr lang="en-IN" dirty="0"/>
                    </a:p>
                  </a:txBody>
                  <a:tcPr/>
                </a:tc>
                <a:extLst>
                  <a:ext uri="{0D108BD9-81ED-4DB2-BD59-A6C34878D82A}">
                    <a16:rowId xmlns:a16="http://schemas.microsoft.com/office/drawing/2014/main" val="10001"/>
                  </a:ext>
                </a:extLst>
              </a:tr>
              <a:tr h="1179797">
                <a:tc>
                  <a:txBody>
                    <a:bodyPr/>
                    <a:lstStyle/>
                    <a:p>
                      <a:r>
                        <a:rPr lang="en-IN" dirty="0"/>
                        <a:t>2018</a:t>
                      </a:r>
                    </a:p>
                  </a:txBody>
                  <a:tcPr/>
                </a:tc>
                <a:tc>
                  <a:txBody>
                    <a:bodyPr/>
                    <a:lstStyle/>
                    <a:p>
                      <a:r>
                        <a:rPr lang="en-US" dirty="0"/>
                        <a:t>Automated Pneumonia Detection using CNNs on Chest X-rays</a:t>
                      </a:r>
                      <a:endParaRPr lang="en-IN" dirty="0"/>
                    </a:p>
                  </a:txBody>
                  <a:tcPr/>
                </a:tc>
                <a:tc>
                  <a:txBody>
                    <a:bodyPr/>
                    <a:lstStyle/>
                    <a:p>
                      <a:r>
                        <a:rPr lang="en-US" dirty="0"/>
                        <a:t>Applied CNNs to chest X-rays for classification.</a:t>
                      </a:r>
                      <a:endParaRPr lang="en-IN" dirty="0"/>
                    </a:p>
                  </a:txBody>
                  <a:tcPr/>
                </a:tc>
                <a:tc>
                  <a:txBody>
                    <a:bodyPr/>
                    <a:lstStyle/>
                    <a:p>
                      <a:r>
                        <a:rPr lang="en-US" dirty="0"/>
                        <a:t>Showed high accuracy on test datasets.</a:t>
                      </a:r>
                      <a:endParaRPr lang="en-IN" dirty="0"/>
                    </a:p>
                  </a:txBody>
                  <a:tcPr/>
                </a:tc>
                <a:tc>
                  <a:txBody>
                    <a:bodyPr/>
                    <a:lstStyle/>
                    <a:p>
                      <a:r>
                        <a:rPr lang="en-IN" dirty="0"/>
                        <a:t>Model overfitting due to small datasets.</a:t>
                      </a:r>
                    </a:p>
                  </a:txBody>
                  <a:tcPr/>
                </a:tc>
                <a:tc>
                  <a:txBody>
                    <a:bodyPr/>
                    <a:lstStyle/>
                    <a:p>
                      <a:r>
                        <a:rPr lang="en-US" dirty="0"/>
                        <a:t>Calls for dataset expansion and model robustness.</a:t>
                      </a:r>
                      <a:endParaRPr lang="en-IN"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26483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LITERATURE SURVEY</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085833642"/>
              </p:ext>
            </p:extLst>
          </p:nvPr>
        </p:nvGraphicFramePr>
        <p:xfrm>
          <a:off x="152400" y="1600200"/>
          <a:ext cx="8991600" cy="3962400"/>
        </p:xfrm>
        <a:graphic>
          <a:graphicData uri="http://schemas.openxmlformats.org/drawingml/2006/table">
            <a:tbl>
              <a:tblPr firstRow="1" bandRow="1">
                <a:tableStyleId>{F5AB1C69-6EDB-4FF4-983F-18BD219EF322}</a:tableStyleId>
              </a:tblPr>
              <a:tblGrid>
                <a:gridCol w="914400">
                  <a:extLst>
                    <a:ext uri="{9D8B030D-6E8A-4147-A177-3AD203B41FA5}">
                      <a16:colId xmlns:a16="http://schemas.microsoft.com/office/drawing/2014/main" val="20000"/>
                    </a:ext>
                  </a:extLst>
                </a:gridCol>
                <a:gridCol w="1600200">
                  <a:extLst>
                    <a:ext uri="{9D8B030D-6E8A-4147-A177-3AD203B41FA5}">
                      <a16:colId xmlns:a16="http://schemas.microsoft.com/office/drawing/2014/main" val="20001"/>
                    </a:ext>
                  </a:extLst>
                </a:gridCol>
                <a:gridCol w="1981200">
                  <a:extLst>
                    <a:ext uri="{9D8B030D-6E8A-4147-A177-3AD203B41FA5}">
                      <a16:colId xmlns:a16="http://schemas.microsoft.com/office/drawing/2014/main" val="20002"/>
                    </a:ext>
                  </a:extLst>
                </a:gridCol>
                <a:gridCol w="1498600">
                  <a:extLst>
                    <a:ext uri="{9D8B030D-6E8A-4147-A177-3AD203B41FA5}">
                      <a16:colId xmlns:a16="http://schemas.microsoft.com/office/drawing/2014/main" val="20003"/>
                    </a:ext>
                  </a:extLst>
                </a:gridCol>
                <a:gridCol w="1498600">
                  <a:extLst>
                    <a:ext uri="{9D8B030D-6E8A-4147-A177-3AD203B41FA5}">
                      <a16:colId xmlns:a16="http://schemas.microsoft.com/office/drawing/2014/main" val="20004"/>
                    </a:ext>
                  </a:extLst>
                </a:gridCol>
                <a:gridCol w="1498600">
                  <a:extLst>
                    <a:ext uri="{9D8B030D-6E8A-4147-A177-3AD203B41FA5}">
                      <a16:colId xmlns:a16="http://schemas.microsoft.com/office/drawing/2014/main" val="20005"/>
                    </a:ext>
                  </a:extLst>
                </a:gridCol>
              </a:tblGrid>
              <a:tr h="762000">
                <a:tc>
                  <a:txBody>
                    <a:bodyPr/>
                    <a:lstStyle/>
                    <a:p>
                      <a:r>
                        <a:rPr lang="en-IN" dirty="0"/>
                        <a:t>YEAR</a:t>
                      </a:r>
                    </a:p>
                  </a:txBody>
                  <a:tcPr/>
                </a:tc>
                <a:tc>
                  <a:txBody>
                    <a:bodyPr/>
                    <a:lstStyle/>
                    <a:p>
                      <a:r>
                        <a:rPr lang="en-IN" dirty="0"/>
                        <a:t>PAPER TITLE</a:t>
                      </a:r>
                    </a:p>
                  </a:txBody>
                  <a:tcPr/>
                </a:tc>
                <a:tc>
                  <a:txBody>
                    <a:bodyPr/>
                    <a:lstStyle/>
                    <a:p>
                      <a:r>
                        <a:rPr lang="en-IN" dirty="0"/>
                        <a:t>METHODOLOGY</a:t>
                      </a:r>
                    </a:p>
                  </a:txBody>
                  <a:tcPr/>
                </a:tc>
                <a:tc>
                  <a:txBody>
                    <a:bodyPr/>
                    <a:lstStyle/>
                    <a:p>
                      <a:r>
                        <a:rPr lang="en-IN" dirty="0"/>
                        <a:t>ADVANTAGES</a:t>
                      </a:r>
                    </a:p>
                  </a:txBody>
                  <a:tcPr/>
                </a:tc>
                <a:tc>
                  <a:txBody>
                    <a:bodyPr/>
                    <a:lstStyle/>
                    <a:p>
                      <a:r>
                        <a:rPr lang="en-IN" dirty="0"/>
                        <a:t>LIMITATIONS</a:t>
                      </a:r>
                    </a:p>
                  </a:txBody>
                  <a:tcPr/>
                </a:tc>
                <a:tc>
                  <a:txBody>
                    <a:bodyPr/>
                    <a:lstStyle/>
                    <a:p>
                      <a:r>
                        <a:rPr lang="en-IN" dirty="0"/>
                        <a:t>FUTURE SCOP</a:t>
                      </a:r>
                    </a:p>
                  </a:txBody>
                  <a:tcPr/>
                </a:tc>
                <a:extLst>
                  <a:ext uri="{0D108BD9-81ED-4DB2-BD59-A6C34878D82A}">
                    <a16:rowId xmlns:a16="http://schemas.microsoft.com/office/drawing/2014/main" val="10000"/>
                  </a:ext>
                </a:extLst>
              </a:tr>
              <a:tr h="951285">
                <a:tc>
                  <a:txBody>
                    <a:bodyPr/>
                    <a:lstStyle/>
                    <a:p>
                      <a:r>
                        <a:rPr lang="en-IN" dirty="0"/>
                        <a:t>2019</a:t>
                      </a:r>
                    </a:p>
                  </a:txBody>
                  <a:tcPr/>
                </a:tc>
                <a:tc>
                  <a:txBody>
                    <a:bodyPr/>
                    <a:lstStyle/>
                    <a:p>
                      <a:r>
                        <a:rPr lang="en-US" dirty="0"/>
                        <a:t>Pneumonia Detection in Chest X-ray Images using CNNs</a:t>
                      </a:r>
                      <a:endParaRPr lang="en-IN" dirty="0"/>
                    </a:p>
                  </a:txBody>
                  <a:tcPr/>
                </a:tc>
                <a:tc>
                  <a:txBody>
                    <a:bodyPr/>
                    <a:lstStyle/>
                    <a:p>
                      <a:r>
                        <a:rPr lang="en-US" dirty="0"/>
                        <a:t>Developed CNN model for detecting pneumonia.</a:t>
                      </a:r>
                      <a:endParaRPr lang="en-IN" dirty="0"/>
                    </a:p>
                  </a:txBody>
                  <a:tcPr/>
                </a:tc>
                <a:tc>
                  <a:txBody>
                    <a:bodyPr/>
                    <a:lstStyle/>
                    <a:p>
                      <a:r>
                        <a:rPr lang="en-US" dirty="0"/>
                        <a:t>Improved detection accuracy with fewer resources.</a:t>
                      </a:r>
                      <a:endParaRPr lang="en-IN" dirty="0"/>
                    </a:p>
                  </a:txBody>
                  <a:tcPr/>
                </a:tc>
                <a:tc>
                  <a:txBody>
                    <a:bodyPr/>
                    <a:lstStyle/>
                    <a:p>
                      <a:r>
                        <a:rPr lang="en-US" dirty="0"/>
                        <a:t>Struggled with edge cases in unseen environments</a:t>
                      </a:r>
                      <a:endParaRPr lang="en-IN" dirty="0"/>
                    </a:p>
                  </a:txBody>
                  <a:tcPr/>
                </a:tc>
                <a:tc>
                  <a:txBody>
                    <a:bodyPr/>
                    <a:lstStyle/>
                    <a:p>
                      <a:r>
                        <a:rPr lang="en-US" dirty="0"/>
                        <a:t>Enhance handling of diverse and unseen cases.</a:t>
                      </a:r>
                      <a:endParaRPr lang="en-IN" dirty="0"/>
                    </a:p>
                  </a:txBody>
                  <a:tcPr/>
                </a:tc>
                <a:extLst>
                  <a:ext uri="{0D108BD9-81ED-4DB2-BD59-A6C34878D82A}">
                    <a16:rowId xmlns:a16="http://schemas.microsoft.com/office/drawing/2014/main" val="10001"/>
                  </a:ext>
                </a:extLst>
              </a:tr>
              <a:tr h="951285">
                <a:tc>
                  <a:txBody>
                    <a:bodyPr/>
                    <a:lstStyle/>
                    <a:p>
                      <a:r>
                        <a:rPr lang="en-IN" dirty="0"/>
                        <a:t>2020</a:t>
                      </a:r>
                    </a:p>
                  </a:txBody>
                  <a:tcPr/>
                </a:tc>
                <a:tc>
                  <a:txBody>
                    <a:bodyPr/>
                    <a:lstStyle/>
                    <a:p>
                      <a:r>
                        <a:rPr lang="en-US" dirty="0"/>
                        <a:t>A Novel Approach for Pneumonia Detection using Transfer Learning</a:t>
                      </a:r>
                      <a:endParaRPr lang="en-IN" dirty="0"/>
                    </a:p>
                  </a:txBody>
                  <a:tcPr/>
                </a:tc>
                <a:tc>
                  <a:txBody>
                    <a:bodyPr/>
                    <a:lstStyle/>
                    <a:p>
                      <a:r>
                        <a:rPr lang="en-US" dirty="0"/>
                        <a:t>Used transfer learning with pre-trained CNNs.</a:t>
                      </a:r>
                      <a:endParaRPr lang="en-IN" dirty="0"/>
                    </a:p>
                  </a:txBody>
                  <a:tcPr/>
                </a:tc>
                <a:tc>
                  <a:txBody>
                    <a:bodyPr/>
                    <a:lstStyle/>
                    <a:p>
                      <a:r>
                        <a:rPr lang="en-US" dirty="0"/>
                        <a:t>Reduced training time and enhanced efficiency.</a:t>
                      </a:r>
                      <a:endParaRPr lang="en-IN" dirty="0"/>
                    </a:p>
                  </a:txBody>
                  <a:tcPr/>
                </a:tc>
                <a:tc>
                  <a:txBody>
                    <a:bodyPr/>
                    <a:lstStyle/>
                    <a:p>
                      <a:r>
                        <a:rPr lang="en-IN" dirty="0"/>
                        <a:t>Limited real-time deployment tested.</a:t>
                      </a:r>
                    </a:p>
                  </a:txBody>
                  <a:tcPr/>
                </a:tc>
                <a:tc>
                  <a:txBody>
                    <a:bodyPr/>
                    <a:lstStyle/>
                    <a:p>
                      <a:r>
                        <a:rPr lang="en-US" dirty="0"/>
                        <a:t>Optimize for real-time and scalable applications.</a:t>
                      </a:r>
                      <a:endParaRPr lang="en-IN"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9847835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11946</TotalTime>
  <Words>1370</Words>
  <Application>Microsoft Office PowerPoint</Application>
  <PresentationFormat>On-screen Show (4:3)</PresentationFormat>
  <Paragraphs>165</Paragraphs>
  <Slides>22</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Arial Unicode MS</vt:lpstr>
      <vt:lpstr>Calibri</vt:lpstr>
      <vt:lpstr>Museo 300</vt:lpstr>
      <vt:lpstr>Times New Roman</vt:lpstr>
      <vt:lpstr>Office Theme</vt:lpstr>
      <vt:lpstr>MINI PROJECT</vt:lpstr>
      <vt:lpstr>ABSTRACT</vt:lpstr>
      <vt:lpstr>PROBLEM STATEMENT </vt:lpstr>
      <vt:lpstr>INTRODUCTION</vt:lpstr>
      <vt:lpstr>MOTIVATION</vt:lpstr>
      <vt:lpstr>EXISTING SYSTEM</vt:lpstr>
      <vt:lpstr>PROPOSED SYSTEM</vt:lpstr>
      <vt:lpstr>LITERATURE SURVEY</vt:lpstr>
      <vt:lpstr>LITERATURE SURVEY</vt:lpstr>
      <vt:lpstr>LITERATURE SURVEY</vt:lpstr>
      <vt:lpstr>METHODOLOGY </vt:lpstr>
      <vt:lpstr>SYSTEM SPECIFICATION</vt:lpstr>
      <vt:lpstr>SYSTEM SPECIFICATION</vt:lpstr>
      <vt:lpstr>SYSTEM DESIGN</vt:lpstr>
      <vt:lpstr>SYSTEM DESIGN</vt:lpstr>
      <vt:lpstr>ADVANTAGES &amp; DISADVANTAGES</vt:lpstr>
      <vt:lpstr>ADVANTAGES &amp; DISADVANTAGES</vt:lpstr>
      <vt:lpstr>Working Pneumonia Model   </vt:lpstr>
      <vt:lpstr>Web Based Interface</vt:lpstr>
      <vt:lpstr>Flask Backend</vt:lpstr>
      <vt:lpstr>Model Accuracy</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Rajath kumar</cp:lastModifiedBy>
  <cp:revision>545</cp:revision>
  <dcterms:created xsi:type="dcterms:W3CDTF">2006-08-16T00:00:00Z</dcterms:created>
  <dcterms:modified xsi:type="dcterms:W3CDTF">2024-12-28T06:18:31Z</dcterms:modified>
</cp:coreProperties>
</file>

<file path=docProps/thumbnail.jpeg>
</file>